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 id="2147483674" r:id="rId3"/>
  </p:sldMasterIdLst>
  <p:sldIdLst>
    <p:sldId id="258" r:id="rId4"/>
    <p:sldId id="285" r:id="rId5"/>
    <p:sldId id="299" r:id="rId6"/>
    <p:sldId id="289" r:id="rId7"/>
    <p:sldId id="292" r:id="rId8"/>
    <p:sldId id="294" r:id="rId9"/>
    <p:sldId id="291" r:id="rId10"/>
    <p:sldId id="301" r:id="rId11"/>
    <p:sldId id="264" r:id="rId12"/>
    <p:sldId id="298" r:id="rId13"/>
    <p:sldId id="279" r:id="rId14"/>
  </p:sldIdLst>
  <p:sldSz cx="12192000" cy="6858000"/>
  <p:notesSz cx="7559675" cy="10691813"/>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131" autoAdjust="0"/>
  </p:normalViewPr>
  <p:slideViewPr>
    <p:cSldViewPr snapToGrid="0">
      <p:cViewPr varScale="1">
        <p:scale>
          <a:sx n="81" d="100"/>
          <a:sy n="81" d="100"/>
        </p:scale>
        <p:origin x="725"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8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88" name="PlaceHolder 2"/>
          <p:cNvSpPr>
            <a:spLocks noGrp="1"/>
          </p:cNvSpPr>
          <p:nvPr>
            <p:ph type="subTitle"/>
          </p:nvPr>
        </p:nvSpPr>
        <p:spPr>
          <a:xfrm>
            <a:off x="838080" y="1825560"/>
            <a:ext cx="10515240" cy="4350960"/>
          </a:xfrm>
          <a:prstGeom prst="rect">
            <a:avLst/>
          </a:prstGeom>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8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90"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1"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92"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93"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9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95"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9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97"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98"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99"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00"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0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0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03"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10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0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06"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07"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10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09"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0"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111"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12"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3"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4"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5"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116"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17"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8"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9"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20"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21"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22"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noAutofit/>
          </a:bodyPr>
          <a:lstStyle/>
          <a:p>
            <a:pPr algn="ctr"/>
            <a:endParaRPr lang="lv-LV"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noAutofit/>
          </a:bodyPr>
          <a:lstStyle/>
          <a:p>
            <a:endParaRPr lang="en-US"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en-US"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en-US"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theme" Target="../theme/theme3.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anchor="ctr">
            <a:noAutofit/>
          </a:bodyPr>
          <a:lstStyle/>
          <a:p>
            <a:pPr>
              <a:lnSpc>
                <a:spcPct val="90000"/>
              </a:lnSpc>
            </a:pPr>
            <a:r>
              <a:rPr lang="lv-LV" sz="4400" b="0" strike="noStrike" spc="-1">
                <a:solidFill>
                  <a:srgbClr val="000000"/>
                </a:solidFill>
                <a:latin typeface="Calibri Light"/>
              </a:rPr>
              <a:t>Rediģēt šablona virsraksta stilu</a:t>
            </a:r>
            <a:endParaRPr lang="en-US" sz="4400" b="0" strike="noStrike" spc="-1">
              <a:solidFill>
                <a:srgbClr val="000000"/>
              </a:solidFill>
              <a:latin typeface="Calibri"/>
            </a:endParaRPr>
          </a:p>
        </p:txBody>
      </p:sp>
      <p:sp>
        <p:nvSpPr>
          <p:cNvPr id="6" name="PlaceHolder 2"/>
          <p:cNvSpPr>
            <a:spLocks noGrp="1"/>
          </p:cNvSpPr>
          <p:nvPr>
            <p:ph type="body"/>
          </p:nvPr>
        </p:nvSpPr>
        <p:spPr>
          <a:xfrm>
            <a:off x="838080" y="1825560"/>
            <a:ext cx="10515240" cy="4350960"/>
          </a:xfrm>
          <a:prstGeom prst="rect">
            <a:avLst/>
          </a:prstGeom>
        </p:spPr>
        <p:txBody>
          <a:bodyPr>
            <a:noAutofit/>
          </a:bodyPr>
          <a:lstStyle/>
          <a:p>
            <a:pPr marL="228600" indent="-228240">
              <a:lnSpc>
                <a:spcPct val="90000"/>
              </a:lnSpc>
              <a:spcBef>
                <a:spcPts val="1001"/>
              </a:spcBef>
              <a:buClr>
                <a:srgbClr val="000000"/>
              </a:buClr>
              <a:buFont typeface="Arial"/>
              <a:buChar char="•"/>
            </a:pPr>
            <a:r>
              <a:rPr lang="lv-LV" sz="2800" b="0" strike="noStrike" spc="-1">
                <a:solidFill>
                  <a:srgbClr val="000000"/>
                </a:solidFill>
                <a:latin typeface="Calibri"/>
              </a:rPr>
              <a:t>Rediģēt šablona teksta stilus</a:t>
            </a:r>
            <a:endParaRPr lang="en-US" sz="2800" b="0" strike="noStrike" spc="-1">
              <a:solidFill>
                <a:srgbClr val="000000"/>
              </a:solidFill>
              <a:latin typeface="Calibri"/>
            </a:endParaRPr>
          </a:p>
          <a:p>
            <a:pPr marL="685800" lvl="1" indent="-228240">
              <a:lnSpc>
                <a:spcPct val="90000"/>
              </a:lnSpc>
              <a:spcBef>
                <a:spcPts val="499"/>
              </a:spcBef>
              <a:buClr>
                <a:srgbClr val="000000"/>
              </a:buClr>
              <a:buFont typeface="Arial"/>
              <a:buChar char="•"/>
            </a:pPr>
            <a:r>
              <a:rPr lang="lv-LV" sz="2400" b="0" strike="noStrike" spc="-1">
                <a:solidFill>
                  <a:srgbClr val="000000"/>
                </a:solidFill>
                <a:latin typeface="Calibri"/>
              </a:rPr>
              <a:t>Otrais līmenis</a:t>
            </a:r>
            <a:endParaRPr lang="en-US" sz="2400" b="0" strike="noStrike" spc="-1">
              <a:solidFill>
                <a:srgbClr val="000000"/>
              </a:solidFill>
              <a:latin typeface="Calibri"/>
            </a:endParaRPr>
          </a:p>
          <a:p>
            <a:pPr marL="1143000" lvl="2" indent="-228240">
              <a:lnSpc>
                <a:spcPct val="90000"/>
              </a:lnSpc>
              <a:spcBef>
                <a:spcPts val="499"/>
              </a:spcBef>
              <a:buClr>
                <a:srgbClr val="000000"/>
              </a:buClr>
              <a:buFont typeface="Arial"/>
              <a:buChar char="•"/>
            </a:pPr>
            <a:r>
              <a:rPr lang="lv-LV" sz="2000" b="0" strike="noStrike" spc="-1">
                <a:solidFill>
                  <a:srgbClr val="000000"/>
                </a:solidFill>
                <a:latin typeface="Calibri"/>
              </a:rPr>
              <a:t>Trešais līmenis</a:t>
            </a:r>
            <a:endParaRPr lang="en-US" sz="2000" b="0" strike="noStrike" spc="-1">
              <a:solidFill>
                <a:srgbClr val="000000"/>
              </a:solidFill>
              <a:latin typeface="Calibri"/>
            </a:endParaRPr>
          </a:p>
          <a:p>
            <a:pPr marL="1600200" lvl="3" indent="-228240">
              <a:lnSpc>
                <a:spcPct val="90000"/>
              </a:lnSpc>
              <a:spcBef>
                <a:spcPts val="499"/>
              </a:spcBef>
              <a:buClr>
                <a:srgbClr val="000000"/>
              </a:buClr>
              <a:buFont typeface="Arial"/>
              <a:buChar char="•"/>
            </a:pPr>
            <a:r>
              <a:rPr lang="lv-LV" sz="1800" b="0" strike="noStrike" spc="-1">
                <a:solidFill>
                  <a:srgbClr val="000000"/>
                </a:solidFill>
                <a:latin typeface="Calibri"/>
              </a:rPr>
              <a:t>Ceturtais līmenis</a:t>
            </a:r>
            <a:endParaRPr lang="en-US" sz="1800" b="0" strike="noStrike" spc="-1">
              <a:solidFill>
                <a:srgbClr val="000000"/>
              </a:solidFill>
              <a:latin typeface="Calibri"/>
            </a:endParaRPr>
          </a:p>
          <a:p>
            <a:pPr marL="2057400" lvl="4" indent="-228240">
              <a:lnSpc>
                <a:spcPct val="90000"/>
              </a:lnSpc>
              <a:spcBef>
                <a:spcPts val="499"/>
              </a:spcBef>
              <a:buClr>
                <a:srgbClr val="000000"/>
              </a:buClr>
              <a:buFont typeface="Arial"/>
              <a:buChar char="•"/>
            </a:pPr>
            <a:r>
              <a:rPr lang="lv-LV" sz="1800" b="0" strike="noStrike" spc="-1">
                <a:solidFill>
                  <a:srgbClr val="000000"/>
                </a:solidFill>
                <a:latin typeface="Calibri"/>
              </a:rPr>
              <a:t>Piektais līmenis</a:t>
            </a:r>
            <a:endParaRPr lang="en-US" sz="1800" b="0" strike="noStrike" spc="-1">
              <a:solidFill>
                <a:srgbClr val="000000"/>
              </a:solidFill>
              <a:latin typeface="Calibri"/>
            </a:endParaRPr>
          </a:p>
        </p:txBody>
      </p:sp>
      <p:sp>
        <p:nvSpPr>
          <p:cNvPr id="2" name="PlaceHolder 3"/>
          <p:cNvSpPr>
            <a:spLocks noGrp="1"/>
          </p:cNvSpPr>
          <p:nvPr>
            <p:ph type="dt"/>
          </p:nvPr>
        </p:nvSpPr>
        <p:spPr>
          <a:xfrm>
            <a:off x="838080" y="6356520"/>
            <a:ext cx="2742840" cy="364680"/>
          </a:xfrm>
          <a:prstGeom prst="rect">
            <a:avLst/>
          </a:prstGeom>
        </p:spPr>
        <p:txBody>
          <a:bodyPr anchor="ctr">
            <a:noAutofit/>
          </a:bodyPr>
          <a:lstStyle/>
          <a:p>
            <a:pPr>
              <a:lnSpc>
                <a:spcPct val="100000"/>
              </a:lnSpc>
            </a:pPr>
            <a:fld id="{A276BCFB-B87A-446C-ACAD-CABBCC5D9A3A}" type="datetime">
              <a:rPr lang="en-US" sz="1200" b="0" strike="noStrike" spc="-1">
                <a:solidFill>
                  <a:srgbClr val="8B8B8B"/>
                </a:solidFill>
                <a:latin typeface="Calibri"/>
              </a:rPr>
              <a:t>6/30/2022</a:t>
            </a:fld>
            <a:endParaRPr lang="lv-LV" sz="1200" b="0" strike="noStrike" spc="-1">
              <a:latin typeface="Times New Roman"/>
            </a:endParaRPr>
          </a:p>
        </p:txBody>
      </p:sp>
      <p:sp>
        <p:nvSpPr>
          <p:cNvPr id="3" name="PlaceHolder 4"/>
          <p:cNvSpPr>
            <a:spLocks noGrp="1"/>
          </p:cNvSpPr>
          <p:nvPr>
            <p:ph type="ftr"/>
          </p:nvPr>
        </p:nvSpPr>
        <p:spPr>
          <a:xfrm>
            <a:off x="4038480" y="6356520"/>
            <a:ext cx="4114440" cy="364680"/>
          </a:xfrm>
          <a:prstGeom prst="rect">
            <a:avLst/>
          </a:prstGeom>
        </p:spPr>
        <p:txBody>
          <a:bodyPr anchor="ctr">
            <a:noAutofit/>
          </a:bodyPr>
          <a:lstStyle/>
          <a:p>
            <a:endParaRPr lang="lv-LV" sz="2400" b="0" strike="noStrike" spc="-1">
              <a:latin typeface="Times New Roman"/>
            </a:endParaRPr>
          </a:p>
        </p:txBody>
      </p:sp>
      <p:sp>
        <p:nvSpPr>
          <p:cNvPr id="4" name="PlaceHolder 5"/>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03EDB893-C37F-47CC-8D1A-1BFDBC4B2641}" type="slidenum">
              <a:rPr lang="en-US" sz="1200" b="0" strike="noStrike" spc="-1">
                <a:solidFill>
                  <a:srgbClr val="8B8B8B"/>
                </a:solidFill>
                <a:latin typeface="Calibri"/>
              </a:rPr>
              <a:t>‹#›</a:t>
            </a:fld>
            <a:endParaRPr lang="lv-LV"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1523880" y="1122480"/>
            <a:ext cx="9143640" cy="2387160"/>
          </a:xfrm>
          <a:prstGeom prst="rect">
            <a:avLst/>
          </a:prstGeom>
        </p:spPr>
        <p:txBody>
          <a:bodyPr anchor="b">
            <a:noAutofit/>
          </a:bodyPr>
          <a:lstStyle/>
          <a:p>
            <a:pPr algn="ctr">
              <a:lnSpc>
                <a:spcPct val="90000"/>
              </a:lnSpc>
            </a:pPr>
            <a:r>
              <a:rPr lang="lv-LV" sz="6000" b="0" strike="noStrike" spc="-1">
                <a:solidFill>
                  <a:srgbClr val="000000"/>
                </a:solidFill>
                <a:latin typeface="Calibri Light"/>
              </a:rPr>
              <a:t>Rediģēt šablona virsraksta stilu</a:t>
            </a:r>
            <a:endParaRPr lang="en-US" sz="6000" b="0" strike="noStrike" spc="-1">
              <a:solidFill>
                <a:srgbClr val="000000"/>
              </a:solidFill>
              <a:latin typeface="Calibri"/>
            </a:endParaRPr>
          </a:p>
        </p:txBody>
      </p:sp>
      <p:sp>
        <p:nvSpPr>
          <p:cNvPr id="42" name="PlaceHolder 2"/>
          <p:cNvSpPr>
            <a:spLocks noGrp="1"/>
          </p:cNvSpPr>
          <p:nvPr>
            <p:ph type="dt"/>
          </p:nvPr>
        </p:nvSpPr>
        <p:spPr>
          <a:xfrm>
            <a:off x="838080" y="6356520"/>
            <a:ext cx="2742840" cy="364680"/>
          </a:xfrm>
          <a:prstGeom prst="rect">
            <a:avLst/>
          </a:prstGeom>
        </p:spPr>
        <p:txBody>
          <a:bodyPr anchor="ctr">
            <a:noAutofit/>
          </a:bodyPr>
          <a:lstStyle/>
          <a:p>
            <a:pPr>
              <a:lnSpc>
                <a:spcPct val="100000"/>
              </a:lnSpc>
            </a:pPr>
            <a:fld id="{A1BC4ABE-4759-4303-846B-CEA1D99621B9}" type="datetime">
              <a:rPr lang="en-US" sz="1200" b="0" strike="noStrike" spc="-1">
                <a:solidFill>
                  <a:srgbClr val="8B8B8B"/>
                </a:solidFill>
                <a:latin typeface="Calibri"/>
              </a:rPr>
              <a:t>6/30/2022</a:t>
            </a:fld>
            <a:endParaRPr lang="lv-LV" sz="1200" b="0" strike="noStrike" spc="-1">
              <a:latin typeface="Times New Roman"/>
            </a:endParaRPr>
          </a:p>
        </p:txBody>
      </p:sp>
      <p:sp>
        <p:nvSpPr>
          <p:cNvPr id="43" name="PlaceHolder 3"/>
          <p:cNvSpPr>
            <a:spLocks noGrp="1"/>
          </p:cNvSpPr>
          <p:nvPr>
            <p:ph type="ftr"/>
          </p:nvPr>
        </p:nvSpPr>
        <p:spPr>
          <a:xfrm>
            <a:off x="4038480" y="6356520"/>
            <a:ext cx="4114440" cy="364680"/>
          </a:xfrm>
          <a:prstGeom prst="rect">
            <a:avLst/>
          </a:prstGeom>
        </p:spPr>
        <p:txBody>
          <a:bodyPr anchor="ctr">
            <a:noAutofit/>
          </a:bodyPr>
          <a:lstStyle/>
          <a:p>
            <a:endParaRPr lang="lv-LV" sz="2400" b="0" strike="noStrike" spc="-1">
              <a:latin typeface="Times New Roman"/>
            </a:endParaRPr>
          </a:p>
        </p:txBody>
      </p:sp>
      <p:sp>
        <p:nvSpPr>
          <p:cNvPr id="44" name="PlaceHolder 4"/>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AA6EF106-A666-437F-A986-82F0993F9EDD}" type="slidenum">
              <a:rPr lang="en-US" sz="1200" b="0" strike="noStrike" spc="-1">
                <a:solidFill>
                  <a:srgbClr val="8B8B8B"/>
                </a:solidFill>
                <a:latin typeface="Calibri"/>
              </a:rPr>
              <a:t>‹#›</a:t>
            </a:fld>
            <a:endParaRPr lang="lv-LV" sz="1200" b="0" strike="noStrike" spc="-1">
              <a:latin typeface="Times New Roman"/>
            </a:endParaRPr>
          </a:p>
        </p:txBody>
      </p:sp>
      <p:sp>
        <p:nvSpPr>
          <p:cNvPr id="45"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82" name="PlaceHolder 1"/>
          <p:cNvSpPr>
            <a:spLocks noGrp="1"/>
          </p:cNvSpPr>
          <p:nvPr>
            <p:ph type="dt"/>
          </p:nvPr>
        </p:nvSpPr>
        <p:spPr>
          <a:xfrm>
            <a:off x="838080" y="6356520"/>
            <a:ext cx="2742840" cy="364680"/>
          </a:xfrm>
          <a:prstGeom prst="rect">
            <a:avLst/>
          </a:prstGeom>
        </p:spPr>
        <p:txBody>
          <a:bodyPr anchor="ctr">
            <a:noAutofit/>
          </a:bodyPr>
          <a:lstStyle/>
          <a:p>
            <a:pPr>
              <a:lnSpc>
                <a:spcPct val="100000"/>
              </a:lnSpc>
            </a:pPr>
            <a:fld id="{2EE57108-DCBB-4EA9-994F-A3FF0B173F82}" type="datetime">
              <a:rPr lang="en-US" sz="1200" b="0" strike="noStrike" spc="-1">
                <a:solidFill>
                  <a:srgbClr val="8B8B8B"/>
                </a:solidFill>
                <a:latin typeface="Calibri"/>
              </a:rPr>
              <a:t>6/30/2022</a:t>
            </a:fld>
            <a:endParaRPr lang="lv-LV" sz="1200" b="0" strike="noStrike" spc="-1">
              <a:latin typeface="Times New Roman"/>
            </a:endParaRPr>
          </a:p>
        </p:txBody>
      </p:sp>
      <p:sp>
        <p:nvSpPr>
          <p:cNvPr id="83" name="PlaceHolder 2"/>
          <p:cNvSpPr>
            <a:spLocks noGrp="1"/>
          </p:cNvSpPr>
          <p:nvPr>
            <p:ph type="ftr"/>
          </p:nvPr>
        </p:nvSpPr>
        <p:spPr>
          <a:xfrm>
            <a:off x="4038480" y="6356520"/>
            <a:ext cx="4114440" cy="364680"/>
          </a:xfrm>
          <a:prstGeom prst="rect">
            <a:avLst/>
          </a:prstGeom>
        </p:spPr>
        <p:txBody>
          <a:bodyPr anchor="ctr">
            <a:noAutofit/>
          </a:bodyPr>
          <a:lstStyle/>
          <a:p>
            <a:endParaRPr lang="lv-LV" sz="2400" b="0" strike="noStrike" spc="-1">
              <a:latin typeface="Times New Roman"/>
            </a:endParaRPr>
          </a:p>
        </p:txBody>
      </p:sp>
      <p:sp>
        <p:nvSpPr>
          <p:cNvPr id="84" name="PlaceHolder 3"/>
          <p:cNvSpPr>
            <a:spLocks noGrp="1"/>
          </p:cNvSpPr>
          <p:nvPr>
            <p:ph type="sldNum"/>
          </p:nvPr>
        </p:nvSpPr>
        <p:spPr>
          <a:xfrm>
            <a:off x="8610480" y="6356520"/>
            <a:ext cx="2742840" cy="364680"/>
          </a:xfrm>
          <a:prstGeom prst="rect">
            <a:avLst/>
          </a:prstGeom>
        </p:spPr>
        <p:txBody>
          <a:bodyPr anchor="ctr">
            <a:noAutofit/>
          </a:bodyPr>
          <a:lstStyle/>
          <a:p>
            <a:pPr algn="r">
              <a:lnSpc>
                <a:spcPct val="100000"/>
              </a:lnSpc>
            </a:pPr>
            <a:fld id="{307B05E1-7825-4899-A730-3BB197587DD6}" type="slidenum">
              <a:rPr lang="en-US" sz="1200" b="0" strike="noStrike" spc="-1">
                <a:solidFill>
                  <a:srgbClr val="8B8B8B"/>
                </a:solidFill>
                <a:latin typeface="Calibri"/>
              </a:rPr>
              <a:t>‹#›</a:t>
            </a:fld>
            <a:endParaRPr lang="lv-LV" sz="1200" b="0" strike="noStrike" spc="-1">
              <a:latin typeface="Times New Roman"/>
            </a:endParaRPr>
          </a:p>
        </p:txBody>
      </p:sp>
      <p:sp>
        <p:nvSpPr>
          <p:cNvPr id="85" name="PlaceHolder 4"/>
          <p:cNvSpPr>
            <a:spLocks noGrp="1"/>
          </p:cNvSpPr>
          <p:nvPr>
            <p:ph type="title"/>
          </p:nvPr>
        </p:nvSpPr>
        <p:spPr>
          <a:xfrm>
            <a:off x="609480" y="273600"/>
            <a:ext cx="10972440" cy="1144800"/>
          </a:xfrm>
          <a:prstGeom prst="rect">
            <a:avLst/>
          </a:prstGeom>
        </p:spPr>
        <p:txBody>
          <a:bodyPr lIns="0" tIns="0" rIns="0" bIns="0" anchor="ctr">
            <a:noAutofit/>
          </a:bodyPr>
          <a:lstStyle/>
          <a:p>
            <a:r>
              <a:rPr lang="en-US" sz="1800" b="0" strike="noStrike" spc="-1">
                <a:solidFill>
                  <a:srgbClr val="000000"/>
                </a:solidFill>
                <a:latin typeface="Calibri"/>
              </a:rPr>
              <a:t>Click to edit the title text format</a:t>
            </a:r>
          </a:p>
        </p:txBody>
      </p:sp>
      <p:sp>
        <p:nvSpPr>
          <p:cNvPr id="86"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en-US"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en-US"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en-US"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en-US"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en-US"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en-US"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en-US"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7.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7.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 name="TextShape 1"/>
          <p:cNvSpPr txBox="1"/>
          <p:nvPr/>
        </p:nvSpPr>
        <p:spPr>
          <a:xfrm>
            <a:off x="1523880" y="1122480"/>
            <a:ext cx="9143640" cy="2387160"/>
          </a:xfrm>
          <a:prstGeom prst="rect">
            <a:avLst/>
          </a:prstGeom>
          <a:noFill/>
          <a:ln>
            <a:noFill/>
          </a:ln>
        </p:spPr>
        <p:txBody>
          <a:bodyPr anchor="b">
            <a:normAutofit/>
          </a:bodyPr>
          <a:lstStyle/>
          <a:p>
            <a:pPr algn="ctr">
              <a:lnSpc>
                <a:spcPct val="100000"/>
              </a:lnSpc>
            </a:pPr>
            <a:r>
              <a:rPr lang="lv-LV" sz="2700" spc="-1" dirty="0">
                <a:solidFill>
                  <a:srgbClr val="000000"/>
                </a:solidFill>
                <a:latin typeface="Times New Roman"/>
                <a:ea typeface="SimSun"/>
              </a:rPr>
              <a:t>Atskaite par darbību 2021/2022. gadā</a:t>
            </a:r>
            <a:br>
              <a:rPr dirty="0"/>
            </a:br>
            <a:br>
              <a:rPr dirty="0"/>
            </a:br>
            <a:endParaRPr lang="en-US" sz="2000" b="0" strike="noStrike" spc="-1" dirty="0">
              <a:solidFill>
                <a:srgbClr val="000000"/>
              </a:solidFill>
              <a:latin typeface="Calibri"/>
            </a:endParaRPr>
          </a:p>
        </p:txBody>
      </p:sp>
      <p:sp>
        <p:nvSpPr>
          <p:cNvPr id="134" name="TextShape 2"/>
          <p:cNvSpPr txBox="1"/>
          <p:nvPr/>
        </p:nvSpPr>
        <p:spPr>
          <a:xfrm>
            <a:off x="1523880" y="3602160"/>
            <a:ext cx="9143640" cy="2995560"/>
          </a:xfrm>
          <a:prstGeom prst="rect">
            <a:avLst/>
          </a:prstGeom>
          <a:noFill/>
          <a:ln>
            <a:noFill/>
          </a:ln>
        </p:spPr>
        <p:txBody>
          <a:bodyPr>
            <a:normAutofit fontScale="92500" lnSpcReduction="10000"/>
          </a:bodyPr>
          <a:lstStyle/>
          <a:p>
            <a:pPr algn="ctr">
              <a:lnSpc>
                <a:spcPct val="90000"/>
              </a:lnSpc>
              <a:spcBef>
                <a:spcPts val="1001"/>
              </a:spcBef>
            </a:pPr>
            <a:endParaRPr lang="lv-LV" sz="3200" b="0" strike="noStrike" spc="-1" dirty="0">
              <a:latin typeface="Arial"/>
            </a:endParaRPr>
          </a:p>
          <a:p>
            <a:pPr algn="ctr">
              <a:lnSpc>
                <a:spcPct val="90000"/>
              </a:lnSpc>
              <a:spcBef>
                <a:spcPts val="1001"/>
              </a:spcBef>
            </a:pPr>
            <a:endParaRPr lang="lv-LV" sz="3200" b="0" strike="noStrike" spc="-1" dirty="0">
              <a:latin typeface="Arial"/>
            </a:endParaRPr>
          </a:p>
          <a:p>
            <a:pPr algn="ctr">
              <a:lnSpc>
                <a:spcPct val="90000"/>
              </a:lnSpc>
              <a:spcBef>
                <a:spcPts val="1001"/>
              </a:spcBef>
            </a:pPr>
            <a:endParaRPr lang="lv-LV" sz="3200" b="0" strike="noStrike" spc="-1" dirty="0">
              <a:latin typeface="Arial"/>
            </a:endParaRPr>
          </a:p>
          <a:p>
            <a:pPr algn="ctr">
              <a:lnSpc>
                <a:spcPct val="90000"/>
              </a:lnSpc>
              <a:spcBef>
                <a:spcPts val="1001"/>
              </a:spcBef>
            </a:pPr>
            <a:endParaRPr lang="lv-LV" sz="3200" b="0" strike="noStrike" spc="-1" dirty="0">
              <a:latin typeface="Arial"/>
            </a:endParaRPr>
          </a:p>
          <a:p>
            <a:pPr algn="ctr">
              <a:lnSpc>
                <a:spcPct val="90000"/>
              </a:lnSpc>
              <a:spcBef>
                <a:spcPts val="1001"/>
              </a:spcBef>
            </a:pPr>
            <a:endParaRPr lang="lv-LV" sz="3200" b="0" strike="noStrike" spc="-1" dirty="0">
              <a:latin typeface="Arial"/>
            </a:endParaRPr>
          </a:p>
          <a:p>
            <a:pPr algn="r"/>
            <a:r>
              <a:rPr lang="lv-LV" sz="1400" dirty="0">
                <a:effectLst/>
                <a:latin typeface="Times New Roman" panose="02020603050405020304" pitchFamily="18" charset="0"/>
                <a:ea typeface="Times New Roman" panose="02020603050405020304" pitchFamily="18" charset="0"/>
              </a:rPr>
              <a:t>Izpilddirektors / administratīvais vadītās Gvido </a:t>
            </a:r>
            <a:r>
              <a:rPr lang="lv-LV" sz="1400" dirty="0">
                <a:latin typeface="Times New Roman" panose="02020603050405020304" pitchFamily="18" charset="0"/>
                <a:ea typeface="Times New Roman" panose="02020603050405020304" pitchFamily="18" charset="0"/>
              </a:rPr>
              <a:t>Liepiņš</a:t>
            </a:r>
          </a:p>
          <a:p>
            <a:pPr algn="r"/>
            <a:r>
              <a:rPr lang="lv-LV" sz="1400" dirty="0">
                <a:effectLst/>
                <a:latin typeface="Times New Roman" panose="02020603050405020304" pitchFamily="18" charset="0"/>
                <a:ea typeface="Times New Roman" panose="02020603050405020304" pitchFamily="18" charset="0"/>
              </a:rPr>
              <a:t>Jēkabpils novads, Aknīste, Skolas iela 5, kafejnīcas “Kalniņā” viesu zālē (2. stāvā),</a:t>
            </a:r>
            <a:endParaRPr lang="en-GB" sz="1400" dirty="0">
              <a:effectLst/>
              <a:latin typeface="Times New Roman" panose="02020603050405020304" pitchFamily="18" charset="0"/>
              <a:ea typeface="Times New Roman" panose="02020603050405020304" pitchFamily="18" charset="0"/>
            </a:endParaRPr>
          </a:p>
          <a:p>
            <a:pPr algn="r"/>
            <a:r>
              <a:rPr lang="lv-LV" sz="1400" dirty="0">
                <a:effectLst/>
                <a:latin typeface="Times New Roman" panose="02020603050405020304" pitchFamily="18" charset="0"/>
                <a:ea typeface="Times New Roman" panose="02020603050405020304" pitchFamily="18" charset="0"/>
              </a:rPr>
              <a:t>video formāts tiešsaistes platformā “ZOOM”, 16/06/2022</a:t>
            </a:r>
            <a:endParaRPr lang="lv-LV" sz="1400" strike="noStrike" spc="-1" dirty="0">
              <a:latin typeface="Times New Roman" panose="02020603050405020304" pitchFamily="18" charset="0"/>
              <a:cs typeface="Times New Roman" panose="02020603050405020304" pitchFamily="18" charset="0"/>
            </a:endParaRPr>
          </a:p>
        </p:txBody>
      </p:sp>
      <p:pic>
        <p:nvPicPr>
          <p:cNvPr id="135" name="Picture"/>
          <p:cNvPicPr/>
          <p:nvPr/>
        </p:nvPicPr>
        <p:blipFill>
          <a:blip r:embed="rId2"/>
          <a:stretch/>
        </p:blipFill>
        <p:spPr>
          <a:xfrm>
            <a:off x="1523880" y="260280"/>
            <a:ext cx="1172880" cy="1539360"/>
          </a:xfrm>
          <a:prstGeom prst="rect">
            <a:avLst/>
          </a:prstGeom>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421CCB16-ADAC-47C5-96D7-3320816198B6}"/>
              </a:ext>
            </a:extLst>
          </p:cNvPr>
          <p:cNvSpPr>
            <a:spLocks noGrp="1"/>
          </p:cNvSpPr>
          <p:nvPr>
            <p:ph type="title"/>
          </p:nvPr>
        </p:nvSpPr>
        <p:spPr/>
        <p:txBody>
          <a:bodyPr/>
          <a:lstStyle/>
          <a:p>
            <a:r>
              <a:rPr lang="lv-LV" sz="2800" b="1" kern="50" dirty="0">
                <a:effectLst/>
                <a:latin typeface="Liberation Serif"/>
                <a:ea typeface="SimSun" panose="02010600030101010101" pitchFamily="2" charset="-122"/>
                <a:cs typeface="Mangal" panose="02040503050203030202" pitchFamily="18" charset="0"/>
              </a:rPr>
              <a:t>Revidenta ziņojums par biedrības “ Lauku partnerība Sēlija”  grāmatvedības dokumentu pārbaudi par 2021.gadu </a:t>
            </a:r>
            <a:br>
              <a:rPr lang="lv-LV" sz="4400" kern="50" dirty="0">
                <a:effectLst/>
                <a:latin typeface="Liberation Serif"/>
                <a:ea typeface="SimSun" panose="02010600030101010101" pitchFamily="2" charset="-122"/>
                <a:cs typeface="Mangal" panose="02040503050203030202" pitchFamily="18" charset="0"/>
              </a:rPr>
            </a:br>
            <a:endParaRPr lang="lv-LV" dirty="0"/>
          </a:p>
        </p:txBody>
      </p:sp>
      <p:sp>
        <p:nvSpPr>
          <p:cNvPr id="3" name="Teksta vietturis 2">
            <a:extLst>
              <a:ext uri="{FF2B5EF4-FFF2-40B4-BE49-F238E27FC236}">
                <a16:creationId xmlns:a16="http://schemas.microsoft.com/office/drawing/2014/main" id="{D0F44336-F772-422A-A8A5-B9587AEF7EAF}"/>
              </a:ext>
            </a:extLst>
          </p:cNvPr>
          <p:cNvSpPr>
            <a:spLocks noGrp="1"/>
          </p:cNvSpPr>
          <p:nvPr>
            <p:ph type="body"/>
          </p:nvPr>
        </p:nvSpPr>
        <p:spPr>
          <a:xfrm>
            <a:off x="838080" y="1268963"/>
            <a:ext cx="10515240" cy="4907557"/>
          </a:xfrm>
        </p:spPr>
        <p:txBody>
          <a:bodyPr>
            <a:normAutofit/>
          </a:bodyPr>
          <a:lstStyle/>
          <a:p>
            <a:pPr indent="457200" algn="just"/>
            <a:r>
              <a:rPr lang="lv-LV" sz="1800" dirty="0">
                <a:effectLst/>
                <a:latin typeface="Times New Roman" panose="02020603050405020304" pitchFamily="18" charset="0"/>
                <a:ea typeface="Times New Roman" panose="02020603050405020304" pitchFamily="18" charset="0"/>
              </a:rPr>
              <a:t> Esmu veikusi biedrības “ Lauku partnerība Sēlija” grāmatvedības dokumentu un gada pārskata revīziju par 2021.gadu. Revīzija tika veikta tā, lai iegūtu pietiekamu pārliecību par to, ka gada pārskats nesatur būtiskas kļūdas. Revīzijas laikā izlases veidā tika veikta gada pārskatā uzrādīto summu un grāmatvedības dokumentu pārbaude. Gada pārskats sniedz skaidru un patiesu priekšstatu par biedrības “ Lauku partnerība Sēlija” finansiālo stāvokli uz 2021.gada 31.decembri, kā arī par tās darbības rezultātu gadam, kas beidzas 2021.gada 31.decembrī, saskaņā ar Latvijas Republikas Ministru kabineta 2006.gada 3.oktobra noteikumiem Nr. 808 “ Noteikumi par biedrību, nodibinājumu un arodbiedrību gada pārskatiem” . </a:t>
            </a:r>
            <a:endParaRPr lang="en-GB" sz="1800" dirty="0">
              <a:effectLst/>
              <a:latin typeface="Times New Roman" panose="02020603050405020304" pitchFamily="18" charset="0"/>
              <a:ea typeface="Times New Roman" panose="02020603050405020304" pitchFamily="18" charset="0"/>
            </a:endParaRPr>
          </a:p>
          <a:p>
            <a:pPr indent="457200" algn="just"/>
            <a:r>
              <a:rPr lang="lv-LV" sz="1800" dirty="0">
                <a:effectLst/>
                <a:latin typeface="Times New Roman" panose="02020603050405020304" pitchFamily="18"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indent="457200" algn="just"/>
            <a:r>
              <a:rPr lang="lv-LV" sz="1800" dirty="0">
                <a:effectLst/>
                <a:latin typeface="Times New Roman" panose="02020603050405020304" pitchFamily="18"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indent="457200" algn="just"/>
            <a:r>
              <a:rPr lang="lv-LV" sz="1800" dirty="0">
                <a:effectLst/>
                <a:latin typeface="Times New Roman" panose="02020603050405020304" pitchFamily="18"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indent="457200" algn="just"/>
            <a:r>
              <a:rPr lang="lv-LV" sz="1800" dirty="0">
                <a:effectLst/>
                <a:latin typeface="Times New Roman" panose="02020603050405020304" pitchFamily="18"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algn="just"/>
            <a:r>
              <a:rPr lang="lv-LV" sz="1800" dirty="0">
                <a:effectLst/>
                <a:latin typeface="Times New Roman" panose="02020603050405020304" pitchFamily="18" charset="0"/>
                <a:ea typeface="Times New Roman" panose="02020603050405020304" pitchFamily="18" charset="0"/>
              </a:rPr>
              <a:t>Laura </a:t>
            </a:r>
            <a:r>
              <a:rPr lang="lv-LV" sz="1800" dirty="0" err="1">
                <a:effectLst/>
                <a:latin typeface="Times New Roman" panose="02020603050405020304" pitchFamily="18" charset="0"/>
                <a:ea typeface="Times New Roman" panose="02020603050405020304" pitchFamily="18" charset="0"/>
              </a:rPr>
              <a:t>Ponomarenko</a:t>
            </a:r>
            <a:r>
              <a:rPr lang="lv-LV" sz="1800" dirty="0">
                <a:effectLst/>
                <a:latin typeface="Times New Roman" panose="02020603050405020304" pitchFamily="18" charset="0"/>
                <a:ea typeface="Times New Roman" panose="02020603050405020304" pitchFamily="18" charset="0"/>
              </a:rPr>
              <a:t> ___________________ Biedrības “ Lauku partnerība Sēlija “ revidente </a:t>
            </a:r>
            <a:endParaRPr lang="en-GB" sz="1800" dirty="0">
              <a:effectLst/>
              <a:latin typeface="Times New Roman" panose="02020603050405020304" pitchFamily="18" charset="0"/>
              <a:ea typeface="Times New Roman" panose="02020603050405020304" pitchFamily="18" charset="0"/>
            </a:endParaRPr>
          </a:p>
          <a:p>
            <a:pPr indent="457200" algn="just"/>
            <a:r>
              <a:rPr lang="lv-LV" sz="1800" dirty="0">
                <a:effectLst/>
                <a:latin typeface="Times New Roman" panose="02020603050405020304" pitchFamily="18" charset="0"/>
                <a:ea typeface="Times New Roman" panose="02020603050405020304" pitchFamily="18" charset="0"/>
              </a:rPr>
              <a:t> </a:t>
            </a:r>
            <a:endParaRPr lang="en-GB" sz="1800" dirty="0">
              <a:effectLst/>
              <a:latin typeface="Times New Roman" panose="02020603050405020304" pitchFamily="18" charset="0"/>
              <a:ea typeface="Times New Roman" panose="02020603050405020304" pitchFamily="18" charset="0"/>
            </a:endParaRPr>
          </a:p>
          <a:p>
            <a:pPr indent="457200" algn="just"/>
            <a:r>
              <a:rPr lang="lv-LV" sz="1800" dirty="0">
                <a:effectLst/>
                <a:latin typeface="Times New Roman" panose="02020603050405020304" pitchFamily="18" charset="0"/>
                <a:ea typeface="Times New Roman" panose="02020603050405020304" pitchFamily="18" charset="0"/>
              </a:rPr>
              <a:t>Ābeļos 2022.gada 1.jūnijā</a:t>
            </a:r>
            <a:endParaRPr lang="en-GB" sz="1800" dirty="0">
              <a:effectLst/>
              <a:latin typeface="Times New Roman" panose="02020603050405020304" pitchFamily="18" charset="0"/>
              <a:ea typeface="Times New Roman" panose="02020603050405020304" pitchFamily="18" charset="0"/>
            </a:endParaRPr>
          </a:p>
          <a:p>
            <a:endParaRPr lang="lv-LV" dirty="0"/>
          </a:p>
        </p:txBody>
      </p:sp>
    </p:spTree>
    <p:extLst>
      <p:ext uri="{BB962C8B-B14F-4D97-AF65-F5344CB8AC3E}">
        <p14:creationId xmlns:p14="http://schemas.microsoft.com/office/powerpoint/2010/main" val="2461704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 name="TextShape 1"/>
          <p:cNvSpPr txBox="1"/>
          <p:nvPr/>
        </p:nvSpPr>
        <p:spPr>
          <a:xfrm>
            <a:off x="4614480" y="3074400"/>
            <a:ext cx="3589560" cy="1325160"/>
          </a:xfrm>
          <a:prstGeom prst="rect">
            <a:avLst/>
          </a:prstGeom>
          <a:noFill/>
          <a:ln>
            <a:noFill/>
          </a:ln>
        </p:spPr>
        <p:txBody>
          <a:bodyPr anchor="ctr">
            <a:normAutofit/>
          </a:bodyPr>
          <a:lstStyle/>
          <a:p>
            <a:pPr>
              <a:lnSpc>
                <a:spcPct val="90000"/>
              </a:lnSpc>
            </a:pPr>
            <a:r>
              <a:rPr lang="en-US" sz="6600" b="1" strike="noStrike" spc="-1" dirty="0" err="1">
                <a:solidFill>
                  <a:srgbClr val="000000"/>
                </a:solidFill>
                <a:latin typeface="Times New Roman" panose="02020603050405020304" pitchFamily="18" charset="0"/>
                <a:cs typeface="Times New Roman" panose="02020603050405020304" pitchFamily="18" charset="0"/>
              </a:rPr>
              <a:t>Paldies</a:t>
            </a:r>
            <a:r>
              <a:rPr lang="en-US" sz="6600" b="1" strike="noStrike" spc="-1" dirty="0">
                <a:solidFill>
                  <a:srgbClr val="000000"/>
                </a:solidFill>
                <a:latin typeface="Times New Roman" panose="02020603050405020304" pitchFamily="18" charset="0"/>
                <a:cs typeface="Times New Roman" panose="02020603050405020304" pitchFamily="18" charset="0"/>
              </a:rPr>
              <a:t>!</a:t>
            </a:r>
            <a:endParaRPr lang="en-US" sz="660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195" name="Picture 7"/>
          <p:cNvPicPr/>
          <p:nvPr/>
        </p:nvPicPr>
        <p:blipFill>
          <a:blip r:embed="rId2"/>
          <a:stretch/>
        </p:blipFill>
        <p:spPr>
          <a:xfrm>
            <a:off x="838080" y="365040"/>
            <a:ext cx="2695320" cy="1493640"/>
          </a:xfrm>
          <a:prstGeom prst="rect">
            <a:avLst/>
          </a:prstGeom>
          <a:ln>
            <a:noFill/>
          </a:ln>
        </p:spPr>
      </p:pic>
      <p:sp>
        <p:nvSpPr>
          <p:cNvPr id="196" name="CustomShape 2"/>
          <p:cNvSpPr/>
          <p:nvPr/>
        </p:nvSpPr>
        <p:spPr>
          <a:xfrm>
            <a:off x="5349240" y="5818680"/>
            <a:ext cx="6629040" cy="367878"/>
          </a:xfrm>
          <a:prstGeom prst="rect">
            <a:avLst/>
          </a:prstGeom>
          <a:noFill/>
          <a:ln>
            <a:noFill/>
          </a:ln>
        </p:spPr>
        <p:style>
          <a:lnRef idx="0">
            <a:scrgbClr r="0" g="0" b="0"/>
          </a:lnRef>
          <a:fillRef idx="0">
            <a:scrgbClr r="0" g="0" b="0"/>
          </a:fillRef>
          <a:effectRef idx="0">
            <a:scrgbClr r="0" g="0" b="0"/>
          </a:effectRef>
          <a:fontRef idx="minor"/>
        </p:style>
        <p:txBody>
          <a:bodyPr lIns="90000" tIns="45000" rIns="90000" bIns="45000">
            <a:spAutoFit/>
          </a:bodyPr>
          <a:lstStyle/>
          <a:p>
            <a:pPr algn="r">
              <a:lnSpc>
                <a:spcPct val="100000"/>
              </a:lnSpc>
            </a:pPr>
            <a:r>
              <a:rPr lang="lv-LV" sz="1800" b="0" strike="noStrike" spc="-1" dirty="0">
                <a:solidFill>
                  <a:srgbClr val="000000"/>
                </a:solidFill>
                <a:latin typeface="Times New Roman" panose="02020603050405020304" pitchFamily="18" charset="0"/>
                <a:cs typeface="Times New Roman" panose="02020603050405020304" pitchFamily="18" charset="0"/>
              </a:rPr>
              <a:t>Gvido Liepiņš</a:t>
            </a:r>
            <a:endParaRPr lang="lv-LV" sz="1800" b="0" strike="noStrike" spc="-1" dirty="0">
              <a:latin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TextShape 1"/>
          <p:cNvSpPr txBox="1"/>
          <p:nvPr/>
        </p:nvSpPr>
        <p:spPr>
          <a:xfrm>
            <a:off x="670129" y="346379"/>
            <a:ext cx="10515240" cy="1325160"/>
          </a:xfrm>
          <a:prstGeom prst="rect">
            <a:avLst/>
          </a:prstGeom>
          <a:noFill/>
          <a:ln>
            <a:noFill/>
          </a:ln>
        </p:spPr>
        <p:txBody>
          <a:bodyPr anchor="ctr">
            <a:noAutofit/>
          </a:bodyPr>
          <a:lstStyle/>
          <a:p>
            <a:pPr algn="ctr">
              <a:lnSpc>
                <a:spcPct val="90000"/>
              </a:lnSpc>
            </a:pPr>
            <a:r>
              <a:rPr lang="lv-LV" sz="2800" strike="noStrike" spc="-1" dirty="0">
                <a:solidFill>
                  <a:srgbClr val="000000"/>
                </a:solidFill>
                <a:latin typeface="Times New Roman" panose="02020603050405020304" pitchFamily="18" charset="0"/>
                <a:cs typeface="Times New Roman" panose="02020603050405020304" pitchFamily="18" charset="0"/>
              </a:rPr>
              <a:t>DARBĪBAS TERITORIJA</a:t>
            </a:r>
            <a:br>
              <a:rPr dirty="0"/>
            </a:br>
            <a:endParaRPr lang="en-US" sz="3600" b="0" strike="noStrike" spc="-1" dirty="0">
              <a:solidFill>
                <a:srgbClr val="000000"/>
              </a:solidFill>
              <a:latin typeface="Calibri"/>
            </a:endParaRPr>
          </a:p>
        </p:txBody>
      </p:sp>
      <p:sp>
        <p:nvSpPr>
          <p:cNvPr id="167" name="TextShape 2"/>
          <p:cNvSpPr txBox="1"/>
          <p:nvPr/>
        </p:nvSpPr>
        <p:spPr>
          <a:xfrm>
            <a:off x="838080" y="1825560"/>
            <a:ext cx="6050520" cy="4350960"/>
          </a:xfrm>
          <a:prstGeom prst="rect">
            <a:avLst/>
          </a:prstGeom>
          <a:noFill/>
          <a:ln>
            <a:noFill/>
          </a:ln>
        </p:spPr>
        <p:txBody>
          <a:bodyPr>
            <a:normAutofit/>
          </a:bodyPr>
          <a:lstStyle/>
          <a:p>
            <a:pPr marL="228600" indent="-228240">
              <a:lnSpc>
                <a:spcPct val="90000"/>
              </a:lnSpc>
              <a:spcBef>
                <a:spcPts val="1001"/>
              </a:spcBef>
              <a:buClr>
                <a:srgbClr val="000000"/>
              </a:buClr>
              <a:buFont typeface="Arial"/>
              <a:buChar char="•"/>
            </a:pPr>
            <a:r>
              <a:rPr lang="lv-LV" sz="2200" b="0" strike="noStrike" spc="-1" dirty="0">
                <a:solidFill>
                  <a:srgbClr val="000000"/>
                </a:solidFill>
                <a:latin typeface="Times New Roman" panose="02020603050405020304" pitchFamily="18" charset="0"/>
                <a:cs typeface="Times New Roman" panose="02020603050405020304" pitchFamily="18" charset="0"/>
              </a:rPr>
              <a:t>Biedrības „LP Sēlija” teritorija atrodas Latvijas dienvidaustrumu daļā, ieskauta starp Latgali, Vidzemi un Zemgali. Tā aptver Daugavas abus krastus, bet teritorijas lielākā daļa atrodas Daugavas kreisajā krastā.</a:t>
            </a:r>
            <a:endParaRPr lang="en-US" sz="2200" b="0" strike="noStrike" spc="-1" dirty="0">
              <a:solidFill>
                <a:srgbClr val="000000"/>
              </a:solidFill>
              <a:latin typeface="Times New Roman" panose="02020603050405020304" pitchFamily="18" charset="0"/>
              <a:cs typeface="Times New Roman" panose="02020603050405020304" pitchFamily="18" charset="0"/>
            </a:endParaRPr>
          </a:p>
          <a:p>
            <a:pPr marL="228600" indent="-228240">
              <a:lnSpc>
                <a:spcPct val="90000"/>
              </a:lnSpc>
              <a:spcBef>
                <a:spcPts val="1001"/>
              </a:spcBef>
              <a:buClr>
                <a:srgbClr val="000000"/>
              </a:buClr>
              <a:buFont typeface="Arial"/>
              <a:buChar char="•"/>
            </a:pPr>
            <a:r>
              <a:rPr lang="lv-LV" sz="2200" b="0" strike="noStrike" spc="-1" dirty="0">
                <a:solidFill>
                  <a:srgbClr val="000000"/>
                </a:solidFill>
                <a:latin typeface="Times New Roman" panose="02020603050405020304" pitchFamily="18" charset="0"/>
                <a:cs typeface="Times New Roman" panose="02020603050405020304" pitchFamily="18" charset="0"/>
              </a:rPr>
              <a:t>LP „Sēlija” teritorija aptver Jēkabpils novadu (izņemot Jēkabpils pilsētu). </a:t>
            </a:r>
          </a:p>
          <a:p>
            <a:pPr marL="228600" indent="-228240">
              <a:lnSpc>
                <a:spcPct val="90000"/>
              </a:lnSpc>
              <a:spcBef>
                <a:spcPts val="1001"/>
              </a:spcBef>
              <a:buClr>
                <a:srgbClr val="000000"/>
              </a:buClr>
              <a:buFont typeface="Arial"/>
              <a:buChar char="•"/>
            </a:pPr>
            <a:r>
              <a:rPr lang="lv-LV" sz="2200" b="0" strike="noStrike" spc="-1" dirty="0">
                <a:solidFill>
                  <a:srgbClr val="000000"/>
                </a:solidFill>
                <a:latin typeface="Times New Roman" panose="02020603050405020304" pitchFamily="18" charset="0"/>
                <a:cs typeface="Times New Roman" panose="02020603050405020304" pitchFamily="18" charset="0"/>
              </a:rPr>
              <a:t>Biedrību „LP Sēlija” </a:t>
            </a:r>
            <a:r>
              <a:rPr lang="lv-LV" sz="2200" b="0" u="sng" strike="noStrike" spc="-1" dirty="0">
                <a:solidFill>
                  <a:srgbClr val="000000"/>
                </a:solidFill>
                <a:latin typeface="Times New Roman" panose="02020603050405020304" pitchFamily="18" charset="0"/>
                <a:cs typeface="Times New Roman" panose="02020603050405020304" pitchFamily="18" charset="0"/>
              </a:rPr>
              <a:t>veido 71 biedri</a:t>
            </a:r>
            <a:r>
              <a:rPr lang="lv-LV" sz="2200" b="0" strike="noStrike" spc="-1" dirty="0">
                <a:solidFill>
                  <a:srgbClr val="000000"/>
                </a:solidFill>
                <a:latin typeface="Times New Roman" panose="02020603050405020304" pitchFamily="18" charset="0"/>
                <a:cs typeface="Times New Roman" panose="02020603050405020304" pitchFamily="18" charset="0"/>
              </a:rPr>
              <a:t>.</a:t>
            </a:r>
            <a:endParaRPr lang="en-US" sz="2200" b="0" strike="noStrike" spc="-1" dirty="0">
              <a:solidFill>
                <a:srgbClr val="000000"/>
              </a:solidFill>
              <a:latin typeface="Times New Roman" panose="02020603050405020304" pitchFamily="18" charset="0"/>
              <a:cs typeface="Times New Roman" panose="02020603050405020304" pitchFamily="18" charset="0"/>
            </a:endParaRPr>
          </a:p>
          <a:p>
            <a:pPr>
              <a:lnSpc>
                <a:spcPct val="90000"/>
              </a:lnSpc>
              <a:spcBef>
                <a:spcPts val="1001"/>
              </a:spcBef>
            </a:pPr>
            <a:endParaRPr lang="en-US" sz="2800" b="0" strike="noStrike" spc="-1" dirty="0">
              <a:solidFill>
                <a:srgbClr val="000000"/>
              </a:solidFill>
              <a:latin typeface="Calibri"/>
            </a:endParaRPr>
          </a:p>
        </p:txBody>
      </p:sp>
      <p:pic>
        <p:nvPicPr>
          <p:cNvPr id="168" name="Picture 1"/>
          <p:cNvPicPr/>
          <p:nvPr/>
        </p:nvPicPr>
        <p:blipFill>
          <a:blip r:embed="rId2"/>
          <a:srcRect l="27047" t="20574" r="50138" b="40399"/>
          <a:stretch/>
        </p:blipFill>
        <p:spPr>
          <a:xfrm>
            <a:off x="6922440" y="1825560"/>
            <a:ext cx="4431480" cy="4084910"/>
          </a:xfrm>
          <a:prstGeom prst="rect">
            <a:avLst/>
          </a:prstGeom>
          <a:ln>
            <a:noFill/>
          </a:ln>
        </p:spPr>
      </p:pic>
      <p:pic>
        <p:nvPicPr>
          <p:cNvPr id="169" name="Picture 4"/>
          <p:cNvPicPr/>
          <p:nvPr/>
        </p:nvPicPr>
        <p:blipFill>
          <a:blip r:embed="rId3"/>
          <a:stretch/>
        </p:blipFill>
        <p:spPr>
          <a:xfrm>
            <a:off x="838080" y="480600"/>
            <a:ext cx="1439280" cy="797400"/>
          </a:xfrm>
          <a:prstGeom prst="rect">
            <a:avLst/>
          </a:prstGeom>
          <a:ln>
            <a:noFill/>
          </a:ln>
        </p:spPr>
      </p:pic>
    </p:spTree>
    <p:extLst>
      <p:ext uri="{BB962C8B-B14F-4D97-AF65-F5344CB8AC3E}">
        <p14:creationId xmlns:p14="http://schemas.microsoft.com/office/powerpoint/2010/main" val="10910995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D9FDF22-50C8-8EC5-9706-828C9D5105AF}"/>
              </a:ext>
            </a:extLst>
          </p:cNvPr>
          <p:cNvSpPr>
            <a:spLocks noGrp="1"/>
          </p:cNvSpPr>
          <p:nvPr>
            <p:ph type="title"/>
          </p:nvPr>
        </p:nvSpPr>
        <p:spPr>
          <a:xfrm>
            <a:off x="838080" y="365040"/>
            <a:ext cx="10515240" cy="1326911"/>
          </a:xfrm>
        </p:spPr>
        <p:txBody>
          <a:bodyPr/>
          <a:lstStyle/>
          <a:p>
            <a:pPr algn="ctr"/>
            <a:r>
              <a:rPr lang="lv-LV" dirty="0"/>
              <a:t>Darbinieki    </a:t>
            </a:r>
            <a:endParaRPr lang="en-GB" dirty="0"/>
          </a:p>
        </p:txBody>
      </p:sp>
      <p:sp>
        <p:nvSpPr>
          <p:cNvPr id="3" name="Apakšvirsraksts 2">
            <a:extLst>
              <a:ext uri="{FF2B5EF4-FFF2-40B4-BE49-F238E27FC236}">
                <a16:creationId xmlns:a16="http://schemas.microsoft.com/office/drawing/2014/main" id="{F8FD0B44-AFCD-2B7E-49F3-532BDC4D3C53}"/>
              </a:ext>
            </a:extLst>
          </p:cNvPr>
          <p:cNvSpPr>
            <a:spLocks noGrp="1"/>
          </p:cNvSpPr>
          <p:nvPr>
            <p:ph type="subTitle"/>
          </p:nvPr>
        </p:nvSpPr>
        <p:spPr>
          <a:xfrm>
            <a:off x="838080" y="951722"/>
            <a:ext cx="10515240" cy="4652865"/>
          </a:xfrm>
        </p:spPr>
        <p:txBody>
          <a:bodyPr/>
          <a:lstStyle/>
          <a:p>
            <a:r>
              <a:rPr lang="lv-LV" sz="2800" dirty="0"/>
              <a:t>Gvido Liepiņš – izpilddirektors / administratīvais vadītājs,</a:t>
            </a:r>
          </a:p>
          <a:p>
            <a:r>
              <a:rPr lang="lv-LV" sz="2800" dirty="0"/>
              <a:t>Ieva Rožlapa – projektu koordinatore,</a:t>
            </a:r>
          </a:p>
          <a:p>
            <a:r>
              <a:rPr lang="lv-LV" sz="2800" dirty="0"/>
              <a:t>Laura Frīdenberga – projekta koordinatores asistente,</a:t>
            </a:r>
          </a:p>
          <a:p>
            <a:r>
              <a:rPr lang="lv-LV" sz="2800" dirty="0"/>
              <a:t>Silvija </a:t>
            </a:r>
            <a:r>
              <a:rPr lang="lv-LV" sz="2800" dirty="0" err="1"/>
              <a:t>Zabludovska</a:t>
            </a:r>
            <a:r>
              <a:rPr lang="lv-LV" sz="2800" dirty="0"/>
              <a:t> – grāmatvede (0.3 slodzes).</a:t>
            </a:r>
            <a:endParaRPr lang="en-GB" sz="2800" dirty="0"/>
          </a:p>
        </p:txBody>
      </p:sp>
      <p:pic>
        <p:nvPicPr>
          <p:cNvPr id="4" name="Picture 4">
            <a:extLst>
              <a:ext uri="{FF2B5EF4-FFF2-40B4-BE49-F238E27FC236}">
                <a16:creationId xmlns:a16="http://schemas.microsoft.com/office/drawing/2014/main" id="{855D1925-DFFA-9F51-CE1C-137BF2282250}"/>
              </a:ext>
            </a:extLst>
          </p:cNvPr>
          <p:cNvPicPr/>
          <p:nvPr/>
        </p:nvPicPr>
        <p:blipFill>
          <a:blip r:embed="rId2"/>
          <a:stretch/>
        </p:blipFill>
        <p:spPr>
          <a:xfrm>
            <a:off x="838080" y="480600"/>
            <a:ext cx="1439280" cy="797400"/>
          </a:xfrm>
          <a:prstGeom prst="rect">
            <a:avLst/>
          </a:prstGeom>
          <a:ln>
            <a:noFill/>
          </a:ln>
        </p:spPr>
      </p:pic>
    </p:spTree>
    <p:extLst>
      <p:ext uri="{BB962C8B-B14F-4D97-AF65-F5344CB8AC3E}">
        <p14:creationId xmlns:p14="http://schemas.microsoft.com/office/powerpoint/2010/main" val="41662442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1B580BE-92CB-4585-9CE3-6D1478187629}"/>
              </a:ext>
            </a:extLst>
          </p:cNvPr>
          <p:cNvSpPr>
            <a:spLocks noGrp="1"/>
          </p:cNvSpPr>
          <p:nvPr>
            <p:ph type="title"/>
          </p:nvPr>
        </p:nvSpPr>
        <p:spPr>
          <a:xfrm>
            <a:off x="2315760" y="365040"/>
            <a:ext cx="9037560" cy="1325160"/>
          </a:xfrm>
        </p:spPr>
        <p:txBody>
          <a:bodyPr/>
          <a:lstStyle/>
          <a:p>
            <a:r>
              <a:rPr lang="lv-LV" sz="2800" dirty="0">
                <a:latin typeface="Times New Roman" panose="02020603050405020304" pitchFamily="18" charset="0"/>
                <a:cs typeface="Times New Roman" panose="02020603050405020304" pitchFamily="18" charset="0"/>
              </a:rPr>
              <a:t>2021/ 2022.gadā paveiktais</a:t>
            </a:r>
            <a:endParaRPr lang="lv-LV" sz="2800" dirty="0"/>
          </a:p>
        </p:txBody>
      </p:sp>
      <p:sp>
        <p:nvSpPr>
          <p:cNvPr id="3" name="Apakšvirsraksts 2">
            <a:extLst>
              <a:ext uri="{FF2B5EF4-FFF2-40B4-BE49-F238E27FC236}">
                <a16:creationId xmlns:a16="http://schemas.microsoft.com/office/drawing/2014/main" id="{9EDC735E-DDAE-41CA-B31F-A3A4E2D65728}"/>
              </a:ext>
            </a:extLst>
          </p:cNvPr>
          <p:cNvSpPr>
            <a:spLocks noGrp="1"/>
          </p:cNvSpPr>
          <p:nvPr>
            <p:ph type="subTitle"/>
          </p:nvPr>
        </p:nvSpPr>
        <p:spPr>
          <a:xfrm>
            <a:off x="1147664" y="1349829"/>
            <a:ext cx="10205955" cy="5250232"/>
          </a:xfrm>
        </p:spPr>
        <p:txBody>
          <a:bodyPr/>
          <a:lstStyle/>
          <a:p>
            <a:pPr marL="571500" indent="-571500">
              <a:buFont typeface="Arial" panose="020B0604020202020204" pitchFamily="34" charset="0"/>
              <a:buChar char="•"/>
            </a:pPr>
            <a:endParaRPr lang="lv-LV" dirty="0"/>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Izsludinātās projektu kārtas  - K9 vērtēšana,</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Statūtu grozījumu izstrāde,</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Stratēģijas grozījumu veikšana,</a:t>
            </a:r>
          </a:p>
          <a:p>
            <a:pPr marL="342900" indent="-342900">
              <a:buFont typeface="Arial" panose="020B0604020202020204" pitchFamily="34" charset="0"/>
              <a:buChar char="•"/>
            </a:pPr>
            <a:r>
              <a:rPr lang="lv-LV" sz="1800" dirty="0" err="1">
                <a:latin typeface="Times New Roman" panose="02020603050405020304" pitchFamily="18" charset="0"/>
                <a:cs typeface="Times New Roman" panose="02020603050405020304" pitchFamily="18" charset="0"/>
              </a:rPr>
              <a:t>Konkurs</a:t>
            </a:r>
            <a:r>
              <a:rPr lang="lv-LV" sz="1800" dirty="0">
                <a:latin typeface="Times New Roman" panose="02020603050405020304" pitchFamily="18" charset="0"/>
                <a:cs typeface="Times New Roman" panose="02020603050405020304" pitchFamily="18" charset="0"/>
              </a:rPr>
              <a:t> «Sējējs 2021» , izvirzīts </a:t>
            </a:r>
            <a:r>
              <a:rPr lang="lv-LV" sz="1800" dirty="0" err="1">
                <a:latin typeface="Times New Roman" panose="02020603050405020304" pitchFamily="18" charset="0"/>
                <a:cs typeface="Times New Roman" panose="02020603050405020304" pitchFamily="18" charset="0"/>
              </a:rPr>
              <a:t>Sia</a:t>
            </a:r>
            <a:r>
              <a:rPr lang="lv-LV" sz="1800" dirty="0">
                <a:latin typeface="Times New Roman" panose="02020603050405020304" pitchFamily="18" charset="0"/>
                <a:cs typeface="Times New Roman" panose="02020603050405020304" pitchFamily="18" charset="0"/>
              </a:rPr>
              <a:t> </a:t>
            </a:r>
            <a:r>
              <a:rPr lang="lv-LV" sz="1800" dirty="0" err="1">
                <a:latin typeface="Times New Roman" panose="02020603050405020304" pitchFamily="18" charset="0"/>
                <a:cs typeface="Times New Roman" panose="02020603050405020304" pitchFamily="18" charset="0"/>
              </a:rPr>
              <a:t>Moins</a:t>
            </a:r>
            <a:r>
              <a:rPr lang="lv-LV" sz="18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Divu kopsapulču organizēšana, padomes apstiprināšana,</a:t>
            </a:r>
          </a:p>
          <a:p>
            <a:pPr marL="342900" indent="-342900">
              <a:buFont typeface="Arial" panose="020B0604020202020204" pitchFamily="34" charset="0"/>
              <a:buChar char="•"/>
            </a:pPr>
            <a:r>
              <a:rPr lang="lv-LV" sz="1800" b="0" i="0" dirty="0">
                <a:effectLst/>
                <a:latin typeface="Times New Roman" panose="02020603050405020304" pitchFamily="18" charset="0"/>
                <a:cs typeface="Times New Roman" panose="02020603050405020304" pitchFamily="18" charset="0"/>
              </a:rPr>
              <a:t>Kristīnas </a:t>
            </a:r>
            <a:r>
              <a:rPr lang="lv-LV" sz="1800" b="0" i="0" dirty="0" err="1">
                <a:effectLst/>
                <a:latin typeface="Times New Roman" panose="02020603050405020304" pitchFamily="18" charset="0"/>
                <a:cs typeface="Times New Roman" panose="02020603050405020304" pitchFamily="18" charset="0"/>
              </a:rPr>
              <a:t>Rubinas</a:t>
            </a:r>
            <a:r>
              <a:rPr lang="lv-LV" sz="1800" b="0" i="0" dirty="0">
                <a:effectLst/>
                <a:latin typeface="Times New Roman" panose="02020603050405020304" pitchFamily="18" charset="0"/>
                <a:cs typeface="Times New Roman" panose="02020603050405020304" pitchFamily="18" charset="0"/>
              </a:rPr>
              <a:t> – Apinīte un Ričarda Šmita dalības </a:t>
            </a:r>
            <a:r>
              <a:rPr lang="lv-LV" sz="1800" b="0" i="0" dirty="0" err="1">
                <a:effectLst/>
                <a:latin typeface="Times New Roman" panose="02020603050405020304" pitchFamily="18" charset="0"/>
                <a:cs typeface="Times New Roman" panose="02020603050405020304" pitchFamily="18" charset="0"/>
              </a:rPr>
              <a:t>nodrošināšināšana</a:t>
            </a:r>
            <a:r>
              <a:rPr lang="lv-LV" sz="1800" b="0" i="0" dirty="0">
                <a:effectLst/>
                <a:latin typeface="Times New Roman" panose="02020603050405020304" pitchFamily="18" charset="0"/>
                <a:cs typeface="Times New Roman" panose="02020603050405020304" pitchFamily="18" charset="0"/>
              </a:rPr>
              <a:t> starptautiskajā k</a:t>
            </a:r>
            <a:r>
              <a:rPr lang="en-GB" sz="1800" b="0" i="0" dirty="0" err="1">
                <a:effectLst/>
                <a:latin typeface="Times New Roman" panose="02020603050405020304" pitchFamily="18" charset="0"/>
                <a:cs typeface="Times New Roman" panose="02020603050405020304" pitchFamily="18" charset="0"/>
              </a:rPr>
              <a:t>onferencē</a:t>
            </a:r>
            <a:r>
              <a:rPr lang="en-GB" sz="1800" b="0" i="0" dirty="0">
                <a:effectLst/>
                <a:latin typeface="Times New Roman" panose="02020603050405020304" pitchFamily="18" charset="0"/>
                <a:cs typeface="Times New Roman" panose="02020603050405020304" pitchFamily="18" charset="0"/>
              </a:rPr>
              <a:t> par </a:t>
            </a:r>
            <a:r>
              <a:rPr lang="en-GB" sz="1800" b="0" i="0" dirty="0" err="1">
                <a:effectLst/>
                <a:latin typeface="Times New Roman" panose="02020603050405020304" pitchFamily="18" charset="0"/>
                <a:cs typeface="Times New Roman" panose="02020603050405020304" pitchFamily="18" charset="0"/>
              </a:rPr>
              <a:t>viedajiem</a:t>
            </a:r>
            <a:r>
              <a:rPr lang="en-GB" sz="1800" b="0" i="0" dirty="0">
                <a:effectLst/>
                <a:latin typeface="Times New Roman" panose="02020603050405020304" pitchFamily="18" charset="0"/>
                <a:cs typeface="Times New Roman" panose="02020603050405020304" pitchFamily="18" charset="0"/>
              </a:rPr>
              <a:t> </a:t>
            </a:r>
            <a:r>
              <a:rPr lang="en-GB" sz="1800" b="0" i="0" dirty="0" err="1">
                <a:effectLst/>
                <a:latin typeface="Times New Roman" panose="02020603050405020304" pitchFamily="18" charset="0"/>
                <a:cs typeface="Times New Roman" panose="02020603050405020304" pitchFamily="18" charset="0"/>
              </a:rPr>
              <a:t>ciemiem</a:t>
            </a:r>
            <a:r>
              <a:rPr lang="en-GB" sz="1800" b="0" i="0" dirty="0">
                <a:effectLst/>
                <a:latin typeface="Times New Roman" panose="02020603050405020304" pitchFamily="18" charset="0"/>
                <a:cs typeface="Times New Roman" panose="02020603050405020304" pitchFamily="18" charset="0"/>
              </a:rPr>
              <a:t>, kas no</a:t>
            </a:r>
            <a:r>
              <a:rPr lang="lv-LV" sz="1800" b="0" i="0" dirty="0">
                <a:effectLst/>
                <a:latin typeface="Times New Roman" panose="02020603050405020304" pitchFamily="18" charset="0"/>
                <a:cs typeface="Times New Roman" panose="02020603050405020304" pitchFamily="18" charset="0"/>
              </a:rPr>
              <a:t> 2021.gada</a:t>
            </a:r>
            <a:r>
              <a:rPr lang="en-GB" sz="1800" b="0" i="0" dirty="0">
                <a:effectLst/>
                <a:latin typeface="Times New Roman" panose="02020603050405020304" pitchFamily="18" charset="0"/>
                <a:cs typeface="Times New Roman" panose="02020603050405020304" pitchFamily="18" charset="0"/>
              </a:rPr>
              <a:t> 30. </a:t>
            </a:r>
            <a:r>
              <a:rPr lang="en-GB" sz="1800" b="0" i="0" dirty="0" err="1">
                <a:effectLst/>
                <a:latin typeface="Times New Roman" panose="02020603050405020304" pitchFamily="18" charset="0"/>
                <a:cs typeface="Times New Roman" panose="02020603050405020304" pitchFamily="18" charset="0"/>
              </a:rPr>
              <a:t>septembra</a:t>
            </a:r>
            <a:r>
              <a:rPr lang="en-GB" sz="1800" b="0" i="0" dirty="0">
                <a:effectLst/>
                <a:latin typeface="Times New Roman" panose="02020603050405020304" pitchFamily="18" charset="0"/>
                <a:cs typeface="Times New Roman" panose="02020603050405020304" pitchFamily="18" charset="0"/>
              </a:rPr>
              <a:t> </a:t>
            </a:r>
            <a:r>
              <a:rPr lang="en-GB" sz="1800" b="0" i="0" dirty="0" err="1">
                <a:effectLst/>
                <a:latin typeface="Times New Roman" panose="02020603050405020304" pitchFamily="18" charset="0"/>
                <a:cs typeface="Times New Roman" panose="02020603050405020304" pitchFamily="18" charset="0"/>
              </a:rPr>
              <a:t>līdz</a:t>
            </a:r>
            <a:r>
              <a:rPr lang="en-GB" sz="1800" b="0" i="0" dirty="0">
                <a:effectLst/>
                <a:latin typeface="Times New Roman" panose="02020603050405020304" pitchFamily="18" charset="0"/>
                <a:cs typeface="Times New Roman" panose="02020603050405020304" pitchFamily="18" charset="0"/>
              </a:rPr>
              <a:t> 2. </a:t>
            </a:r>
            <a:r>
              <a:rPr lang="en-GB" sz="1800" b="0" i="0" dirty="0" err="1">
                <a:effectLst/>
                <a:latin typeface="Times New Roman" panose="02020603050405020304" pitchFamily="18" charset="0"/>
                <a:cs typeface="Times New Roman" panose="02020603050405020304" pitchFamily="18" charset="0"/>
              </a:rPr>
              <a:t>oktobrim</a:t>
            </a:r>
            <a:r>
              <a:rPr lang="en-GB" sz="1800" b="0" i="0" dirty="0">
                <a:effectLst/>
                <a:latin typeface="Times New Roman" panose="02020603050405020304" pitchFamily="18" charset="0"/>
                <a:cs typeface="Times New Roman" panose="02020603050405020304" pitchFamily="18" charset="0"/>
              </a:rPr>
              <a:t> </a:t>
            </a:r>
            <a:r>
              <a:rPr lang="en-GB" sz="1800" b="0" i="0" dirty="0" err="1">
                <a:effectLst/>
                <a:latin typeface="Times New Roman" panose="02020603050405020304" pitchFamily="18" charset="0"/>
                <a:cs typeface="Times New Roman" panose="02020603050405020304" pitchFamily="18" charset="0"/>
              </a:rPr>
              <a:t>notik</a:t>
            </a:r>
            <a:r>
              <a:rPr lang="lv-LV" sz="1800" b="0" i="0" dirty="0">
                <a:effectLst/>
                <a:latin typeface="Times New Roman" panose="02020603050405020304" pitchFamily="18" charset="0"/>
                <a:cs typeface="Times New Roman" panose="02020603050405020304" pitchFamily="18" charset="0"/>
              </a:rPr>
              <a:t>a</a:t>
            </a:r>
            <a:r>
              <a:rPr lang="en-GB" sz="1800" b="0" i="0" dirty="0">
                <a:effectLst/>
                <a:latin typeface="Times New Roman" panose="02020603050405020304" pitchFamily="18" charset="0"/>
                <a:cs typeface="Times New Roman" panose="02020603050405020304" pitchFamily="18" charset="0"/>
              </a:rPr>
              <a:t> </a:t>
            </a:r>
            <a:r>
              <a:rPr lang="en-GB" sz="1800" b="0" i="0" dirty="0" err="1">
                <a:effectLst/>
                <a:latin typeface="Times New Roman" panose="02020603050405020304" pitchFamily="18" charset="0"/>
                <a:cs typeface="Times New Roman" panose="02020603050405020304" pitchFamily="18" charset="0"/>
              </a:rPr>
              <a:t>Slovēnijā</a:t>
            </a:r>
            <a:r>
              <a:rPr lang="en-GB" sz="1800" b="0" i="0" dirty="0">
                <a:effectLst/>
                <a:latin typeface="Times New Roman" panose="02020603050405020304" pitchFamily="18" charset="0"/>
                <a:cs typeface="Times New Roman" panose="02020603050405020304" pitchFamily="18" charset="0"/>
              </a:rPr>
              <a:t>.</a:t>
            </a:r>
            <a:endParaRPr lang="lv-LV" sz="1800" b="0" i="0" dirty="0">
              <a:effectLst/>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Pieteikšanās pārejas perioda finansējumam, stratēģijas grozījumu veikšana,</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Projektu koordinatora atlase un pieņemšana,</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Izsludināta, izvērtēta projektu kārta K10,</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Biroja tehnikas iegāde biedrības darbības nodrošināšanai,</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Projektu uzraudzības veikšana,</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Realizēto projektu popularizēšana, </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Semināri, mācības, konsultācijas projektu sagatavošanai,</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Konsultācijas projektu iesniedzējiem,</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Sabiedrības Integrācijas Fondam sagatavots, iesniegts, apstiprināts, uzsākts projekts «Visi kopā vasarā!»</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Aktīvo Iedzīvotāju Fondam AIF sagatavots, iesniegts, apstiprināts, uzsākts projekts «Biedrības lauku partnerība Sēlija darbības pilnveidošana un stiprināšana»,</a:t>
            </a:r>
          </a:p>
          <a:p>
            <a:pPr marL="342900" indent="-342900">
              <a:buFont typeface="Arial" panose="020B0604020202020204" pitchFamily="34" charset="0"/>
              <a:buChar char="•"/>
            </a:pPr>
            <a:r>
              <a:rPr lang="lv-LV" sz="1800" dirty="0" err="1">
                <a:latin typeface="Times New Roman" panose="02020603050405020304" pitchFamily="18" charset="0"/>
                <a:cs typeface="Times New Roman" panose="02020603050405020304" pitchFamily="18" charset="0"/>
              </a:rPr>
              <a:t>Dižprojekta</a:t>
            </a:r>
            <a:r>
              <a:rPr lang="lv-LV" sz="1800" dirty="0">
                <a:latin typeface="Times New Roman" panose="02020603050405020304" pitchFamily="18" charset="0"/>
                <a:cs typeface="Times New Roman" panose="02020603050405020304" pitchFamily="18" charset="0"/>
              </a:rPr>
              <a:t> 2021 izvirzīšana - Ieva </a:t>
            </a:r>
            <a:r>
              <a:rPr lang="lv-LV" sz="1800" dirty="0" err="1">
                <a:latin typeface="Times New Roman" panose="02020603050405020304" pitchFamily="18" charset="0"/>
                <a:cs typeface="Times New Roman" panose="02020603050405020304" pitchFamily="18" charset="0"/>
              </a:rPr>
              <a:t>Puzāne</a:t>
            </a:r>
            <a:r>
              <a:rPr lang="lv-LV" sz="1800" dirty="0">
                <a:latin typeface="Times New Roman" panose="02020603050405020304" pitchFamily="18" charset="0"/>
                <a:cs typeface="Times New Roman" panose="02020603050405020304" pitchFamily="18" charset="0"/>
              </a:rPr>
              <a:t>,</a:t>
            </a:r>
          </a:p>
          <a:p>
            <a:pPr marL="342900" indent="-342900">
              <a:buFont typeface="Arial" panose="020B0604020202020204" pitchFamily="34" charset="0"/>
              <a:buChar char="•"/>
            </a:pPr>
            <a:r>
              <a:rPr lang="lv-LV" sz="1800" dirty="0">
                <a:latin typeface="Times New Roman" panose="02020603050405020304" pitchFamily="18" charset="0"/>
                <a:cs typeface="Times New Roman" panose="02020603050405020304" pitchFamily="18" charset="0"/>
              </a:rPr>
              <a:t>Projektu koordinatora asistenta atlase.</a:t>
            </a:r>
          </a:p>
          <a:p>
            <a:pPr marL="342900" indent="-342900">
              <a:buFont typeface="Arial" panose="020B0604020202020204" pitchFamily="34" charset="0"/>
              <a:buChar char="•"/>
            </a:pPr>
            <a:endParaRPr lang="lv-LV" sz="1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endParaRPr lang="lv-LV" dirty="0"/>
          </a:p>
        </p:txBody>
      </p:sp>
      <p:pic>
        <p:nvPicPr>
          <p:cNvPr id="5" name="Picture">
            <a:extLst>
              <a:ext uri="{FF2B5EF4-FFF2-40B4-BE49-F238E27FC236}">
                <a16:creationId xmlns:a16="http://schemas.microsoft.com/office/drawing/2014/main" id="{030BEE01-5154-4194-B16F-D1490F65C3D6}"/>
              </a:ext>
            </a:extLst>
          </p:cNvPr>
          <p:cNvPicPr/>
          <p:nvPr/>
        </p:nvPicPr>
        <p:blipFill>
          <a:blip r:embed="rId2"/>
          <a:stretch/>
        </p:blipFill>
        <p:spPr>
          <a:xfrm>
            <a:off x="670129" y="257940"/>
            <a:ext cx="828989" cy="1091889"/>
          </a:xfrm>
          <a:prstGeom prst="rect">
            <a:avLst/>
          </a:prstGeom>
          <a:ln>
            <a:noFill/>
          </a:ln>
        </p:spPr>
      </p:pic>
    </p:spTree>
    <p:extLst>
      <p:ext uri="{BB962C8B-B14F-4D97-AF65-F5344CB8AC3E}">
        <p14:creationId xmlns:p14="http://schemas.microsoft.com/office/powerpoint/2010/main" val="21877570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87D1C581-28AD-4E35-ACF1-9970B2FB33C8}"/>
              </a:ext>
            </a:extLst>
          </p:cNvPr>
          <p:cNvSpPr>
            <a:spLocks noGrp="1"/>
          </p:cNvSpPr>
          <p:nvPr>
            <p:ph type="title"/>
          </p:nvPr>
        </p:nvSpPr>
        <p:spPr/>
        <p:txBody>
          <a:bodyPr/>
          <a:lstStyle/>
          <a:p>
            <a:r>
              <a:rPr lang="lv-LV" sz="2800" dirty="0">
                <a:latin typeface="Times New Roman" panose="02020603050405020304" pitchFamily="18" charset="0"/>
                <a:cs typeface="Times New Roman" panose="02020603050405020304" pitchFamily="18" charset="0"/>
              </a:rPr>
              <a:t>			Finanses</a:t>
            </a:r>
          </a:p>
        </p:txBody>
      </p:sp>
      <p:sp>
        <p:nvSpPr>
          <p:cNvPr id="3" name="Apakšvirsraksts 2">
            <a:extLst>
              <a:ext uri="{FF2B5EF4-FFF2-40B4-BE49-F238E27FC236}">
                <a16:creationId xmlns:a16="http://schemas.microsoft.com/office/drawing/2014/main" id="{9315A18E-6F4A-44D5-92E9-34C3A9D9FC38}"/>
              </a:ext>
            </a:extLst>
          </p:cNvPr>
          <p:cNvSpPr>
            <a:spLocks noGrp="1"/>
          </p:cNvSpPr>
          <p:nvPr>
            <p:ph type="subTitle"/>
          </p:nvPr>
        </p:nvSpPr>
        <p:spPr>
          <a:xfrm>
            <a:off x="838080" y="1586204"/>
            <a:ext cx="10515240" cy="4030824"/>
          </a:xfrm>
        </p:spPr>
        <p:txBody>
          <a:bodyPr/>
          <a:lstStyle/>
          <a:p>
            <a:r>
              <a:rPr lang="lv-LV" sz="2400" dirty="0">
                <a:latin typeface="Times New Roman" panose="02020603050405020304" pitchFamily="18" charset="0"/>
                <a:cs typeface="Times New Roman" panose="02020603050405020304" pitchFamily="18" charset="0"/>
              </a:rPr>
              <a:t>Atlikumi uz 14/06/2022:</a:t>
            </a:r>
          </a:p>
          <a:p>
            <a:r>
              <a:rPr lang="lv-LV" sz="2400" b="0" i="0" dirty="0">
                <a:effectLst/>
                <a:latin typeface="Times New Roman" panose="02020603050405020304" pitchFamily="18" charset="0"/>
                <a:cs typeface="Times New Roman" panose="02020603050405020304" pitchFamily="18" charset="0"/>
              </a:rPr>
              <a:t>Valsts kasē:    </a:t>
            </a:r>
            <a:r>
              <a:rPr lang="lv-LV" sz="2400" b="1" i="0" dirty="0">
                <a:effectLst/>
                <a:latin typeface="Times New Roman" panose="02020603050405020304" pitchFamily="18" charset="0"/>
                <a:cs typeface="Times New Roman" panose="02020603050405020304" pitchFamily="18" charset="0"/>
              </a:rPr>
              <a:t>28 196.72 </a:t>
            </a:r>
            <a:r>
              <a:rPr lang="lv-LV" sz="2400" b="0" i="0" dirty="0">
                <a:effectLst/>
                <a:latin typeface="Times New Roman" panose="02020603050405020304" pitchFamily="18" charset="0"/>
                <a:cs typeface="Times New Roman" panose="02020603050405020304" pitchFamily="18" charset="0"/>
              </a:rPr>
              <a:t>EUR</a:t>
            </a:r>
          </a:p>
          <a:p>
            <a:r>
              <a:rPr lang="lv-LV" sz="2400" b="0" i="0" dirty="0">
                <a:effectLst/>
                <a:latin typeface="Times New Roman" panose="02020603050405020304" pitchFamily="18" charset="0"/>
                <a:cs typeface="Times New Roman" panose="02020603050405020304" pitchFamily="18" charset="0"/>
              </a:rPr>
              <a:t>SEB:	</a:t>
            </a:r>
            <a:r>
              <a:rPr lang="lv-LV" sz="2400" dirty="0">
                <a:latin typeface="Times New Roman" panose="02020603050405020304" pitchFamily="18" charset="0"/>
                <a:cs typeface="Times New Roman" panose="02020603050405020304" pitchFamily="18" charset="0"/>
              </a:rPr>
              <a:t>          </a:t>
            </a:r>
            <a:r>
              <a:rPr lang="lv-LV" sz="2400" b="0" i="0" dirty="0">
                <a:effectLst/>
                <a:latin typeface="Times New Roman" panose="02020603050405020304" pitchFamily="18" charset="0"/>
                <a:cs typeface="Times New Roman" panose="02020603050405020304" pitchFamily="18" charset="0"/>
              </a:rPr>
              <a:t> </a:t>
            </a:r>
            <a:r>
              <a:rPr lang="lv-LV" sz="2400" b="1" i="0" dirty="0">
                <a:effectLst/>
                <a:latin typeface="Times New Roman" panose="02020603050405020304" pitchFamily="18" charset="0"/>
                <a:cs typeface="Times New Roman" panose="02020603050405020304" pitchFamily="18" charset="0"/>
              </a:rPr>
              <a:t>12 864.83 </a:t>
            </a:r>
            <a:r>
              <a:rPr lang="lv-LV" sz="2400" b="0" i="0" dirty="0">
                <a:effectLst/>
                <a:latin typeface="Times New Roman" panose="02020603050405020304" pitchFamily="18" charset="0"/>
                <a:cs typeface="Times New Roman" panose="02020603050405020304" pitchFamily="18" charset="0"/>
              </a:rPr>
              <a:t>EUR</a:t>
            </a:r>
          </a:p>
          <a:p>
            <a:endParaRPr lang="lv-LV" sz="2400" b="0" i="0" dirty="0">
              <a:effectLst/>
              <a:latin typeface="Times New Roman" panose="02020603050405020304" pitchFamily="18" charset="0"/>
              <a:cs typeface="Times New Roman" panose="02020603050405020304" pitchFamily="18" charset="0"/>
            </a:endParaRPr>
          </a:p>
          <a:p>
            <a:r>
              <a:rPr lang="lv-LV" sz="2400" dirty="0" err="1">
                <a:latin typeface="Times New Roman" panose="02020603050405020304" pitchFamily="18" charset="0"/>
                <a:cs typeface="Times New Roman" panose="02020603050405020304" pitchFamily="18" charset="0"/>
              </a:rPr>
              <a:t>Lad</a:t>
            </a:r>
            <a:r>
              <a:rPr lang="lv-LV" sz="2400" dirty="0">
                <a:latin typeface="Times New Roman" panose="02020603050405020304" pitchFamily="18" charset="0"/>
                <a:cs typeface="Times New Roman" panose="02020603050405020304" pitchFamily="18" charset="0"/>
              </a:rPr>
              <a:t> finansējuma atlikumi:</a:t>
            </a:r>
            <a:endParaRPr lang="lv-LV" sz="2400" b="0" i="0" dirty="0">
              <a:effectLst/>
              <a:latin typeface="Times New Roman" panose="02020603050405020304" pitchFamily="18" charset="0"/>
              <a:cs typeface="Times New Roman" panose="02020603050405020304" pitchFamily="18" charset="0"/>
            </a:endParaRPr>
          </a:p>
          <a:p>
            <a:r>
              <a:rPr lang="lv-LV" sz="2400" b="0" i="0" dirty="0">
                <a:effectLst/>
                <a:latin typeface="Times New Roman" panose="02020603050405020304" pitchFamily="18" charset="0"/>
                <a:cs typeface="Times New Roman" panose="02020603050405020304" pitchFamily="18" charset="0"/>
              </a:rPr>
              <a:t>Vietējās rīcības grupas darbības nodrošināšanai:      </a:t>
            </a:r>
            <a:r>
              <a:rPr lang="lv-LV" sz="2400" b="1" i="0" dirty="0">
                <a:effectLst/>
                <a:latin typeface="Times New Roman" panose="02020603050405020304" pitchFamily="18" charset="0"/>
                <a:cs typeface="Times New Roman" panose="02020603050405020304" pitchFamily="18" charset="0"/>
              </a:rPr>
              <a:t>122 637.37 </a:t>
            </a:r>
            <a:r>
              <a:rPr lang="lv-LV" sz="2400" b="0" i="0" dirty="0">
                <a:effectLst/>
                <a:latin typeface="Times New Roman" panose="02020603050405020304" pitchFamily="18" charset="0"/>
                <a:cs typeface="Times New Roman" panose="02020603050405020304" pitchFamily="18" charset="0"/>
              </a:rPr>
              <a:t>EUR</a:t>
            </a:r>
          </a:p>
          <a:p>
            <a:r>
              <a:rPr lang="lv-LV" sz="2400" b="0" i="0" dirty="0">
                <a:effectLst/>
                <a:latin typeface="Times New Roman" panose="02020603050405020304" pitchFamily="18" charset="0"/>
                <a:cs typeface="Times New Roman" panose="02020603050405020304" pitchFamily="18" charset="0"/>
              </a:rPr>
              <a:t>Vietējās rīcības grupas aktivizēšanai: 		 </a:t>
            </a:r>
            <a:r>
              <a:rPr lang="lv-LV" sz="2400" b="1" i="0" dirty="0">
                <a:effectLst/>
                <a:latin typeface="Times New Roman" panose="02020603050405020304" pitchFamily="18" charset="0"/>
                <a:cs typeface="Times New Roman" panose="02020603050405020304" pitchFamily="18" charset="0"/>
              </a:rPr>
              <a:t>64 700.42 </a:t>
            </a:r>
            <a:r>
              <a:rPr lang="lv-LV" sz="2400" b="0" i="0" dirty="0">
                <a:effectLst/>
                <a:latin typeface="Times New Roman" panose="02020603050405020304" pitchFamily="18" charset="0"/>
                <a:cs typeface="Times New Roman" panose="02020603050405020304" pitchFamily="18" charset="0"/>
              </a:rPr>
              <a:t>EUR</a:t>
            </a:r>
          </a:p>
          <a:p>
            <a:endParaRPr lang="lv-LV" sz="2400" dirty="0">
              <a:latin typeface="Times New Roman" panose="02020603050405020304" pitchFamily="18" charset="0"/>
              <a:cs typeface="Times New Roman" panose="02020603050405020304" pitchFamily="18" charset="0"/>
            </a:endParaRPr>
          </a:p>
          <a:p>
            <a:r>
              <a:rPr lang="lv-LV" sz="2400" u="sng" dirty="0">
                <a:latin typeface="Times New Roman" panose="02020603050405020304" pitchFamily="18" charset="0"/>
                <a:cs typeface="Times New Roman" panose="02020603050405020304" pitchFamily="18" charset="0"/>
              </a:rPr>
              <a:t>Projektu finansējuma atlikums:			</a:t>
            </a:r>
            <a:r>
              <a:rPr lang="lv-LV" sz="2400" b="1" u="sng" dirty="0">
                <a:latin typeface="Times New Roman" panose="02020603050405020304" pitchFamily="18" charset="0"/>
                <a:cs typeface="Times New Roman" panose="02020603050405020304" pitchFamily="18" charset="0"/>
              </a:rPr>
              <a:t>176 844.04 </a:t>
            </a:r>
            <a:r>
              <a:rPr lang="lv-LV" sz="2400" u="sng" dirty="0">
                <a:latin typeface="Times New Roman" panose="02020603050405020304" pitchFamily="18" charset="0"/>
                <a:cs typeface="Times New Roman" panose="02020603050405020304" pitchFamily="18" charset="0"/>
              </a:rPr>
              <a:t>EUR</a:t>
            </a:r>
          </a:p>
        </p:txBody>
      </p:sp>
      <p:pic>
        <p:nvPicPr>
          <p:cNvPr id="4" name="Picture">
            <a:extLst>
              <a:ext uri="{FF2B5EF4-FFF2-40B4-BE49-F238E27FC236}">
                <a16:creationId xmlns:a16="http://schemas.microsoft.com/office/drawing/2014/main" id="{6E0E9414-6949-4C9D-920B-291901E6EF76}"/>
              </a:ext>
            </a:extLst>
          </p:cNvPr>
          <p:cNvPicPr/>
          <p:nvPr/>
        </p:nvPicPr>
        <p:blipFill>
          <a:blip r:embed="rId2"/>
          <a:stretch/>
        </p:blipFill>
        <p:spPr>
          <a:xfrm>
            <a:off x="838080" y="365040"/>
            <a:ext cx="1172880" cy="1539360"/>
          </a:xfrm>
          <a:prstGeom prst="rect">
            <a:avLst/>
          </a:prstGeom>
          <a:ln>
            <a:noFill/>
          </a:ln>
        </p:spPr>
      </p:pic>
    </p:spTree>
    <p:extLst>
      <p:ext uri="{BB962C8B-B14F-4D97-AF65-F5344CB8AC3E}">
        <p14:creationId xmlns:p14="http://schemas.microsoft.com/office/powerpoint/2010/main" val="24748311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18B91603-2DBE-44E1-ABD8-E424021553EF}"/>
              </a:ext>
            </a:extLst>
          </p:cNvPr>
          <p:cNvSpPr>
            <a:spLocks noGrp="1"/>
          </p:cNvSpPr>
          <p:nvPr>
            <p:ph type="title"/>
          </p:nvPr>
        </p:nvSpPr>
        <p:spPr/>
        <p:txBody>
          <a:bodyPr/>
          <a:lstStyle/>
          <a:p>
            <a:endParaRPr lang="lv-LV" dirty="0"/>
          </a:p>
        </p:txBody>
      </p:sp>
      <p:sp>
        <p:nvSpPr>
          <p:cNvPr id="3" name="Apakšvirsraksts 2">
            <a:extLst>
              <a:ext uri="{FF2B5EF4-FFF2-40B4-BE49-F238E27FC236}">
                <a16:creationId xmlns:a16="http://schemas.microsoft.com/office/drawing/2014/main" id="{2812D6A7-F3B6-4A42-9F46-5B5E5125CE3A}"/>
              </a:ext>
            </a:extLst>
          </p:cNvPr>
          <p:cNvSpPr>
            <a:spLocks noGrp="1"/>
          </p:cNvSpPr>
          <p:nvPr>
            <p:ph type="subTitle"/>
          </p:nvPr>
        </p:nvSpPr>
        <p:spPr/>
        <p:txBody>
          <a:bodyPr/>
          <a:lstStyle/>
          <a:p>
            <a:r>
              <a:rPr lang="lv-LV" sz="2800" dirty="0">
                <a:latin typeface="Times New Roman" panose="02020603050405020304" pitchFamily="18" charset="0"/>
                <a:cs typeface="Times New Roman" panose="02020603050405020304" pitchFamily="18" charset="0"/>
              </a:rPr>
              <a:t>		</a:t>
            </a:r>
            <a:r>
              <a:rPr lang="lv-LV" sz="2800" dirty="0" err="1">
                <a:latin typeface="Times New Roman" panose="02020603050405020304" pitchFamily="18" charset="0"/>
                <a:cs typeface="Times New Roman" panose="02020603050405020304" pitchFamily="18" charset="0"/>
              </a:rPr>
              <a:t>Lad</a:t>
            </a:r>
            <a:r>
              <a:rPr lang="lv-LV" sz="2800" dirty="0">
                <a:latin typeface="Times New Roman" panose="02020603050405020304" pitchFamily="18" charset="0"/>
                <a:cs typeface="Times New Roman" panose="02020603050405020304" pitchFamily="18" charset="0"/>
              </a:rPr>
              <a:t> apstiprinātie maksājumi</a:t>
            </a:r>
          </a:p>
        </p:txBody>
      </p:sp>
      <p:graphicFrame>
        <p:nvGraphicFramePr>
          <p:cNvPr id="4" name="Tabula 3">
            <a:extLst>
              <a:ext uri="{FF2B5EF4-FFF2-40B4-BE49-F238E27FC236}">
                <a16:creationId xmlns:a16="http://schemas.microsoft.com/office/drawing/2014/main" id="{E703972D-AD19-4EF9-8949-7BCE10DB8D6D}"/>
              </a:ext>
            </a:extLst>
          </p:cNvPr>
          <p:cNvGraphicFramePr>
            <a:graphicFrameLocks noGrp="1"/>
          </p:cNvGraphicFramePr>
          <p:nvPr>
            <p:extLst>
              <p:ext uri="{D42A27DB-BD31-4B8C-83A1-F6EECF244321}">
                <p14:modId xmlns:p14="http://schemas.microsoft.com/office/powerpoint/2010/main" val="2315212143"/>
              </p:ext>
            </p:extLst>
          </p:nvPr>
        </p:nvGraphicFramePr>
        <p:xfrm>
          <a:off x="838080" y="1825561"/>
          <a:ext cx="10515241" cy="4257999"/>
        </p:xfrm>
        <a:graphic>
          <a:graphicData uri="http://schemas.openxmlformats.org/drawingml/2006/table">
            <a:tbl>
              <a:tblPr/>
              <a:tblGrid>
                <a:gridCol w="1811814">
                  <a:extLst>
                    <a:ext uri="{9D8B030D-6E8A-4147-A177-3AD203B41FA5}">
                      <a16:colId xmlns:a16="http://schemas.microsoft.com/office/drawing/2014/main" val="3278635358"/>
                    </a:ext>
                  </a:extLst>
                </a:gridCol>
                <a:gridCol w="3657600">
                  <a:extLst>
                    <a:ext uri="{9D8B030D-6E8A-4147-A177-3AD203B41FA5}">
                      <a16:colId xmlns:a16="http://schemas.microsoft.com/office/drawing/2014/main" val="2055902272"/>
                    </a:ext>
                  </a:extLst>
                </a:gridCol>
                <a:gridCol w="2761278">
                  <a:extLst>
                    <a:ext uri="{9D8B030D-6E8A-4147-A177-3AD203B41FA5}">
                      <a16:colId xmlns:a16="http://schemas.microsoft.com/office/drawing/2014/main" val="1090796052"/>
                    </a:ext>
                  </a:extLst>
                </a:gridCol>
                <a:gridCol w="2284549">
                  <a:extLst>
                    <a:ext uri="{9D8B030D-6E8A-4147-A177-3AD203B41FA5}">
                      <a16:colId xmlns:a16="http://schemas.microsoft.com/office/drawing/2014/main" val="3549555397"/>
                    </a:ext>
                  </a:extLst>
                </a:gridCol>
              </a:tblGrid>
              <a:tr h="393219">
                <a:tc>
                  <a:txBody>
                    <a:bodyPr/>
                    <a:lstStyle/>
                    <a:p>
                      <a:pPr algn="ctr" fontAlgn="ctr"/>
                      <a:r>
                        <a:rPr lang="lv-LV" sz="1600" b="0" i="0" u="none" strike="noStrike" dirty="0">
                          <a:solidFill>
                            <a:srgbClr val="333333"/>
                          </a:solidFill>
                          <a:effectLst/>
                          <a:latin typeface="Tahoma" panose="020B0604030504040204" pitchFamily="34" charset="0"/>
                        </a:rPr>
                        <a:t>Periods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AEB679"/>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AEB679"/>
                      </a:solidFill>
                      <a:prstDash val="solid"/>
                      <a:round/>
                      <a:headEnd type="none" w="med" len="med"/>
                      <a:tailEnd type="none" w="med" len="med"/>
                    </a:lnB>
                    <a:solidFill>
                      <a:srgbClr val="D9E397"/>
                    </a:solidFill>
                  </a:tcPr>
                </a:tc>
                <a:tc>
                  <a:txBody>
                    <a:bodyPr/>
                    <a:lstStyle/>
                    <a:p>
                      <a:pPr algn="ctr" fontAlgn="ctr"/>
                      <a:r>
                        <a:rPr lang="lv-LV" sz="1600" b="0" i="0" u="none" strike="noStrike" dirty="0">
                          <a:solidFill>
                            <a:srgbClr val="333333"/>
                          </a:solidFill>
                          <a:effectLst/>
                          <a:latin typeface="Tahoma" panose="020B0604030504040204" pitchFamily="34" charset="0"/>
                        </a:rPr>
                        <a:t>Pasākuma nosaukums</a:t>
                      </a:r>
                    </a:p>
                  </a:txBody>
                  <a:tcPr marL="7620" marR="7620" marT="7620" marB="0" anchor="ctr">
                    <a:lnL w="12700" cap="flat" cmpd="sng" algn="ctr">
                      <a:solidFill>
                        <a:srgbClr val="AEB679"/>
                      </a:solidFill>
                      <a:prstDash val="solid"/>
                      <a:round/>
                      <a:headEnd type="none" w="med" len="med"/>
                      <a:tailEnd type="none" w="med" len="med"/>
                    </a:lnL>
                    <a:lnR w="12700" cap="flat" cmpd="sng" algn="ctr">
                      <a:solidFill>
                        <a:srgbClr val="AEB679"/>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AEB679"/>
                      </a:solidFill>
                      <a:prstDash val="solid"/>
                      <a:round/>
                      <a:headEnd type="none" w="med" len="med"/>
                      <a:tailEnd type="none" w="med" len="med"/>
                    </a:lnB>
                    <a:solidFill>
                      <a:srgbClr val="D9E397"/>
                    </a:solidFill>
                  </a:tcPr>
                </a:tc>
                <a:tc>
                  <a:txBody>
                    <a:bodyPr/>
                    <a:lstStyle/>
                    <a:p>
                      <a:pPr algn="ctr" fontAlgn="ctr"/>
                      <a:r>
                        <a:rPr lang="lv-LV" sz="1600" b="0" i="0" u="none" strike="noStrike" dirty="0">
                          <a:solidFill>
                            <a:srgbClr val="333333"/>
                          </a:solidFill>
                          <a:effectLst/>
                          <a:latin typeface="Tahoma" panose="020B0604030504040204" pitchFamily="34" charset="0"/>
                        </a:rPr>
                        <a:t>Atbildīga struktūrvienība</a:t>
                      </a:r>
                    </a:p>
                  </a:txBody>
                  <a:tcPr marL="7620" marR="7620" marT="7620" marB="0" anchor="ctr">
                    <a:lnL w="12700" cap="flat" cmpd="sng" algn="ctr">
                      <a:solidFill>
                        <a:srgbClr val="AEB679"/>
                      </a:solidFill>
                      <a:prstDash val="solid"/>
                      <a:round/>
                      <a:headEnd type="none" w="med" len="med"/>
                      <a:tailEnd type="none" w="med" len="med"/>
                    </a:lnL>
                    <a:lnR w="12700" cap="flat" cmpd="sng" algn="ctr">
                      <a:solidFill>
                        <a:srgbClr val="AEB679"/>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AEB679"/>
                      </a:solidFill>
                      <a:prstDash val="solid"/>
                      <a:round/>
                      <a:headEnd type="none" w="med" len="med"/>
                      <a:tailEnd type="none" w="med" len="med"/>
                    </a:lnB>
                    <a:solidFill>
                      <a:srgbClr val="D9E397"/>
                    </a:solidFill>
                  </a:tcPr>
                </a:tc>
                <a:tc>
                  <a:txBody>
                    <a:bodyPr/>
                    <a:lstStyle/>
                    <a:p>
                      <a:pPr algn="ctr" fontAlgn="ctr"/>
                      <a:r>
                        <a:rPr lang="lv-LV" sz="1600" b="0" i="0" u="none" strike="noStrike" dirty="0">
                          <a:solidFill>
                            <a:srgbClr val="333333"/>
                          </a:solidFill>
                          <a:effectLst/>
                          <a:latin typeface="Tahoma" panose="020B0604030504040204" pitchFamily="34" charset="0"/>
                        </a:rPr>
                        <a:t>Pieprasītā summa EUR</a:t>
                      </a:r>
                    </a:p>
                  </a:txBody>
                  <a:tcPr marL="7620" marR="7620" marT="7620" marB="0" anchor="ctr">
                    <a:lnL w="12700" cap="flat" cmpd="sng" algn="ctr">
                      <a:solidFill>
                        <a:srgbClr val="AEB679"/>
                      </a:solidFill>
                      <a:prstDash val="solid"/>
                      <a:round/>
                      <a:headEnd type="none" w="med" len="med"/>
                      <a:tailEnd type="none" w="med" len="med"/>
                    </a:lnL>
                    <a:lnR w="12700" cap="flat" cmpd="sng" algn="ctr">
                      <a:solidFill>
                        <a:srgbClr val="AEB679"/>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AEB679"/>
                      </a:solidFill>
                      <a:prstDash val="solid"/>
                      <a:round/>
                      <a:headEnd type="none" w="med" len="med"/>
                      <a:tailEnd type="none" w="med" len="med"/>
                    </a:lnB>
                    <a:solidFill>
                      <a:srgbClr val="D9E397"/>
                    </a:solidFill>
                  </a:tcPr>
                </a:tc>
                <a:extLst>
                  <a:ext uri="{0D108BD9-81ED-4DB2-BD59-A6C34878D82A}">
                    <a16:rowId xmlns:a16="http://schemas.microsoft.com/office/drawing/2014/main" val="2813106617"/>
                  </a:ext>
                </a:extLst>
              </a:tr>
              <a:tr h="966195">
                <a:tc>
                  <a:txBody>
                    <a:bodyPr/>
                    <a:lstStyle/>
                    <a:p>
                      <a:pPr algn="l" fontAlgn="ctr"/>
                      <a:r>
                        <a:rPr lang="lv-LV" sz="1600" b="0" i="0" u="none" strike="noStrike" dirty="0">
                          <a:solidFill>
                            <a:srgbClr val="1F1F1F"/>
                          </a:solidFill>
                          <a:effectLst/>
                          <a:latin typeface="Tahoma" panose="020B0604030504040204" pitchFamily="34" charset="0"/>
                        </a:rPr>
                        <a:t>2021.g. 1.trimestris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AEB679"/>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tc>
                  <a:txBody>
                    <a:bodyPr/>
                    <a:lstStyle/>
                    <a:p>
                      <a:pPr algn="l" fontAlgn="ctr"/>
                      <a:r>
                        <a:rPr lang="lv-LV" sz="1600" b="0" i="0" u="none" strike="noStrike" dirty="0">
                          <a:solidFill>
                            <a:srgbClr val="1F1F1F"/>
                          </a:solidFill>
                          <a:effectLst/>
                          <a:latin typeface="Tahoma" panose="020B0604030504040204" pitchFamily="34" charset="0"/>
                        </a:rPr>
                        <a:t>Vietējās rīcības grupas darbības nodrošināšana, teritorijas aktivizēšana</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AEB679"/>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tc>
                  <a:txBody>
                    <a:bodyPr/>
                    <a:lstStyle/>
                    <a:p>
                      <a:pPr algn="l" fontAlgn="ctr"/>
                      <a:r>
                        <a:rPr lang="lv-LV" sz="1600" b="0" i="0" u="none" strike="noStrike" dirty="0">
                          <a:solidFill>
                            <a:srgbClr val="1F1F1F"/>
                          </a:solidFill>
                          <a:effectLst/>
                          <a:latin typeface="Tahoma" panose="020B0604030504040204" pitchFamily="34" charset="0"/>
                        </a:rPr>
                        <a:t>Lauku atbalsta dienests - Centrālais aparāts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AEB679"/>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tc>
                  <a:txBody>
                    <a:bodyPr/>
                    <a:lstStyle/>
                    <a:p>
                      <a:pPr algn="r" fontAlgn="ctr"/>
                      <a:r>
                        <a:rPr lang="lv-LV" sz="1600" b="0" i="0" u="none" strike="noStrike" dirty="0">
                          <a:solidFill>
                            <a:srgbClr val="1F1F1F"/>
                          </a:solidFill>
                          <a:effectLst/>
                          <a:latin typeface="Tahoma" panose="020B0604030504040204" pitchFamily="34" charset="0"/>
                        </a:rPr>
                        <a:t>11 529.55</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AEB679"/>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extLst>
                  <a:ext uri="{0D108BD9-81ED-4DB2-BD59-A6C34878D82A}">
                    <a16:rowId xmlns:a16="http://schemas.microsoft.com/office/drawing/2014/main" val="591387423"/>
                  </a:ext>
                </a:extLst>
              </a:tr>
              <a:tr h="966195">
                <a:tc>
                  <a:txBody>
                    <a:bodyPr/>
                    <a:lstStyle/>
                    <a:p>
                      <a:pPr algn="l" fontAlgn="ctr"/>
                      <a:r>
                        <a:rPr lang="lv-LV" sz="1600" b="0" i="0" u="none" strike="noStrike" dirty="0">
                          <a:solidFill>
                            <a:srgbClr val="1F1F1F"/>
                          </a:solidFill>
                          <a:effectLst/>
                          <a:latin typeface="Tahoma" panose="020B0604030504040204" pitchFamily="34" charset="0"/>
                        </a:rPr>
                        <a:t>2021.g. 2.trimestris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tc>
                  <a:txBody>
                    <a:bodyPr/>
                    <a:lstStyle/>
                    <a:p>
                      <a:pPr algn="l" fontAlgn="ctr"/>
                      <a:r>
                        <a:rPr lang="lv-LV" sz="1600" b="0" i="0" u="none" strike="noStrike" dirty="0">
                          <a:solidFill>
                            <a:srgbClr val="1F1F1F"/>
                          </a:solidFill>
                          <a:effectLst/>
                          <a:latin typeface="Tahoma" panose="020B0604030504040204" pitchFamily="34" charset="0"/>
                        </a:rPr>
                        <a:t>Vietējās rīcības grupas darbības nodrošināšana, teritorijas aktivizēšana</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tc>
                  <a:txBody>
                    <a:bodyPr/>
                    <a:lstStyle/>
                    <a:p>
                      <a:pPr algn="l" fontAlgn="ctr"/>
                      <a:r>
                        <a:rPr lang="lv-LV" sz="1600" b="0" i="0" u="none" strike="noStrike" dirty="0">
                          <a:solidFill>
                            <a:srgbClr val="1F1F1F"/>
                          </a:solidFill>
                          <a:effectLst/>
                          <a:latin typeface="Tahoma" panose="020B0604030504040204" pitchFamily="34" charset="0"/>
                        </a:rPr>
                        <a:t>Lauku atbalsta dienests - Centrālais aparāts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tc>
                  <a:txBody>
                    <a:bodyPr/>
                    <a:lstStyle/>
                    <a:p>
                      <a:pPr algn="r" fontAlgn="ctr"/>
                      <a:r>
                        <a:rPr lang="lv-LV" sz="1600" b="0" i="0" u="none" strike="noStrike" dirty="0">
                          <a:solidFill>
                            <a:srgbClr val="1F1F1F"/>
                          </a:solidFill>
                          <a:effectLst/>
                          <a:latin typeface="Tahoma" panose="020B0604030504040204" pitchFamily="34" charset="0"/>
                        </a:rPr>
                        <a:t>9 800.61</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extLst>
                  <a:ext uri="{0D108BD9-81ED-4DB2-BD59-A6C34878D82A}">
                    <a16:rowId xmlns:a16="http://schemas.microsoft.com/office/drawing/2014/main" val="2144863173"/>
                  </a:ext>
                </a:extLst>
              </a:tr>
              <a:tr h="966195">
                <a:tc>
                  <a:txBody>
                    <a:bodyPr/>
                    <a:lstStyle/>
                    <a:p>
                      <a:pPr algn="l" fontAlgn="ctr"/>
                      <a:r>
                        <a:rPr lang="lv-LV" sz="1600" b="0" i="0" u="none" strike="noStrike" dirty="0">
                          <a:solidFill>
                            <a:srgbClr val="1F1F1F"/>
                          </a:solidFill>
                          <a:effectLst/>
                          <a:latin typeface="Tahoma" panose="020B0604030504040204" pitchFamily="34" charset="0"/>
                        </a:rPr>
                        <a:t>2021.g. 3.trimestris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tc>
                  <a:txBody>
                    <a:bodyPr/>
                    <a:lstStyle/>
                    <a:p>
                      <a:pPr algn="l" fontAlgn="ctr"/>
                      <a:r>
                        <a:rPr lang="lv-LV" sz="1600" b="0" i="0" u="none" strike="noStrike" dirty="0">
                          <a:solidFill>
                            <a:srgbClr val="1F1F1F"/>
                          </a:solidFill>
                          <a:effectLst/>
                          <a:latin typeface="Tahoma" panose="020B0604030504040204" pitchFamily="34" charset="0"/>
                        </a:rPr>
                        <a:t>Vietējās rīcības grupas darbības nodrošināšana, teritorijas aktivizēšana</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tc>
                  <a:txBody>
                    <a:bodyPr/>
                    <a:lstStyle/>
                    <a:p>
                      <a:pPr algn="l" fontAlgn="ctr"/>
                      <a:r>
                        <a:rPr lang="lv-LV" sz="1600" b="0" i="0" u="none" strike="noStrike" dirty="0">
                          <a:solidFill>
                            <a:srgbClr val="1F1F1F"/>
                          </a:solidFill>
                          <a:effectLst/>
                          <a:latin typeface="Tahoma" panose="020B0604030504040204" pitchFamily="34" charset="0"/>
                        </a:rPr>
                        <a:t>Lauku atbalsta dienests - Centrālais aparāts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tc>
                  <a:txBody>
                    <a:bodyPr/>
                    <a:lstStyle/>
                    <a:p>
                      <a:pPr algn="r" fontAlgn="ctr"/>
                      <a:r>
                        <a:rPr lang="lv-LV" sz="1600" b="0" i="0" u="none" strike="noStrike" dirty="0">
                          <a:solidFill>
                            <a:srgbClr val="1F1F1F"/>
                          </a:solidFill>
                          <a:effectLst/>
                          <a:latin typeface="Tahoma" panose="020B0604030504040204" pitchFamily="34" charset="0"/>
                        </a:rPr>
                        <a:t>17 676.48</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A4C575"/>
                    </a:solidFill>
                  </a:tcPr>
                </a:tc>
                <a:extLst>
                  <a:ext uri="{0D108BD9-81ED-4DB2-BD59-A6C34878D82A}">
                    <a16:rowId xmlns:a16="http://schemas.microsoft.com/office/drawing/2014/main" val="3704197657"/>
                  </a:ext>
                </a:extLst>
              </a:tr>
              <a:tr h="966195">
                <a:tc>
                  <a:txBody>
                    <a:bodyPr/>
                    <a:lstStyle/>
                    <a:p>
                      <a:pPr algn="l" fontAlgn="ctr"/>
                      <a:r>
                        <a:rPr lang="lv-LV" sz="1600" b="0" i="0" u="none" strike="noStrike" dirty="0">
                          <a:solidFill>
                            <a:srgbClr val="1F1F1F"/>
                          </a:solidFill>
                          <a:effectLst/>
                          <a:latin typeface="Tahoma" panose="020B0604030504040204" pitchFamily="34" charset="0"/>
                        </a:rPr>
                        <a:t>2022.g. 1.trimestris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tc>
                  <a:txBody>
                    <a:bodyPr/>
                    <a:lstStyle/>
                    <a:p>
                      <a:pPr algn="l" fontAlgn="ctr"/>
                      <a:r>
                        <a:rPr lang="lv-LV" sz="1600" b="0" i="0" u="none" strike="noStrike" dirty="0">
                          <a:solidFill>
                            <a:srgbClr val="1F1F1F"/>
                          </a:solidFill>
                          <a:effectLst/>
                          <a:latin typeface="Tahoma" panose="020B0604030504040204" pitchFamily="34" charset="0"/>
                        </a:rPr>
                        <a:t>Vietējās rīcības grupas darbības nodrošināšana, teritorijas aktivizēšana</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tc>
                  <a:txBody>
                    <a:bodyPr/>
                    <a:lstStyle/>
                    <a:p>
                      <a:pPr algn="l" fontAlgn="ctr"/>
                      <a:r>
                        <a:rPr lang="lv-LV" sz="1600" b="0" i="0" u="none" strike="noStrike" dirty="0">
                          <a:solidFill>
                            <a:srgbClr val="1F1F1F"/>
                          </a:solidFill>
                          <a:effectLst/>
                          <a:latin typeface="Tahoma" panose="020B0604030504040204" pitchFamily="34" charset="0"/>
                        </a:rPr>
                        <a:t>Lauku atbalsta dienests - Centrālais aparāts</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tc>
                  <a:txBody>
                    <a:bodyPr/>
                    <a:lstStyle/>
                    <a:p>
                      <a:pPr algn="r" fontAlgn="ctr"/>
                      <a:r>
                        <a:rPr lang="lv-LV" sz="1600" b="0" i="0" u="none" strike="noStrike" dirty="0">
                          <a:solidFill>
                            <a:srgbClr val="1F1F1F"/>
                          </a:solidFill>
                          <a:effectLst/>
                          <a:latin typeface="Tahoma" panose="020B0604030504040204" pitchFamily="34" charset="0"/>
                        </a:rPr>
                        <a:t>16 498.82</a:t>
                      </a:r>
                    </a:p>
                  </a:txBody>
                  <a:tcPr marL="7620" marR="7620" marT="7620" marB="0" anchor="ctr">
                    <a:lnL w="12700" cap="flat" cmpd="sng" algn="ctr">
                      <a:solidFill>
                        <a:srgbClr val="92B067"/>
                      </a:solidFill>
                      <a:prstDash val="solid"/>
                      <a:round/>
                      <a:headEnd type="none" w="med" len="med"/>
                      <a:tailEnd type="none" w="med" len="med"/>
                    </a:lnL>
                    <a:lnR w="12700" cap="flat" cmpd="sng" algn="ctr">
                      <a:solidFill>
                        <a:srgbClr val="92B067"/>
                      </a:solidFill>
                      <a:prstDash val="solid"/>
                      <a:round/>
                      <a:headEnd type="none" w="med" len="med"/>
                      <a:tailEnd type="none" w="med" len="med"/>
                    </a:lnR>
                    <a:lnT w="12700" cap="flat" cmpd="sng" algn="ctr">
                      <a:solidFill>
                        <a:srgbClr val="92B067"/>
                      </a:solidFill>
                      <a:prstDash val="solid"/>
                      <a:round/>
                      <a:headEnd type="none" w="med" len="med"/>
                      <a:tailEnd type="none" w="med" len="med"/>
                    </a:lnT>
                    <a:lnB w="12700" cap="flat" cmpd="sng" algn="ctr">
                      <a:solidFill>
                        <a:srgbClr val="92B067"/>
                      </a:solidFill>
                      <a:prstDash val="solid"/>
                      <a:round/>
                      <a:headEnd type="none" w="med" len="med"/>
                      <a:tailEnd type="none" w="med" len="med"/>
                    </a:lnB>
                    <a:solidFill>
                      <a:srgbClr val="E9E07D"/>
                    </a:solidFill>
                  </a:tcPr>
                </a:tc>
                <a:extLst>
                  <a:ext uri="{0D108BD9-81ED-4DB2-BD59-A6C34878D82A}">
                    <a16:rowId xmlns:a16="http://schemas.microsoft.com/office/drawing/2014/main" val="1655335022"/>
                  </a:ext>
                </a:extLst>
              </a:tr>
            </a:tbl>
          </a:graphicData>
        </a:graphic>
      </p:graphicFrame>
      <p:pic>
        <p:nvPicPr>
          <p:cNvPr id="5" name="Picture">
            <a:extLst>
              <a:ext uri="{FF2B5EF4-FFF2-40B4-BE49-F238E27FC236}">
                <a16:creationId xmlns:a16="http://schemas.microsoft.com/office/drawing/2014/main" id="{F4B28EE1-511D-48D6-86E3-2428BB414C78}"/>
              </a:ext>
            </a:extLst>
          </p:cNvPr>
          <p:cNvPicPr/>
          <p:nvPr/>
        </p:nvPicPr>
        <p:blipFill>
          <a:blip r:embed="rId2"/>
          <a:stretch/>
        </p:blipFill>
        <p:spPr>
          <a:xfrm>
            <a:off x="917390" y="365040"/>
            <a:ext cx="780781" cy="1213957"/>
          </a:xfrm>
          <a:prstGeom prst="rect">
            <a:avLst/>
          </a:prstGeom>
          <a:ln>
            <a:noFill/>
          </a:ln>
        </p:spPr>
      </p:pic>
    </p:spTree>
    <p:extLst>
      <p:ext uri="{BB962C8B-B14F-4D97-AF65-F5344CB8AC3E}">
        <p14:creationId xmlns:p14="http://schemas.microsoft.com/office/powerpoint/2010/main" val="259610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1791478" y="244461"/>
            <a:ext cx="9834104" cy="3038768"/>
          </a:xfrm>
          <a:prstGeom prst="rect">
            <a:avLst/>
          </a:prstGeom>
          <a:noFill/>
          <a:ln>
            <a:noFill/>
          </a:ln>
        </p:spPr>
        <p:txBody>
          <a:bodyPr lIns="0" tIns="0" rIns="0" bIns="0" anchor="ctr">
            <a:noAutofit/>
          </a:bodyPr>
          <a:lstStyle/>
          <a:p>
            <a:r>
              <a:rPr lang="lv-LV" sz="2200" b="1" dirty="0">
                <a:latin typeface="Times New Roman" panose="02020603050405020304" pitchFamily="18" charset="0"/>
                <a:cs typeface="Times New Roman" panose="02020603050405020304" pitchFamily="18" charset="0"/>
              </a:rPr>
              <a:t>9.kārta, uzņēmējdarbības, sabiedriskā labuma projekti</a:t>
            </a:r>
          </a:p>
          <a:p>
            <a:endParaRPr lang="lv-LV" sz="2200" dirty="0">
              <a:latin typeface="Times New Roman" panose="02020603050405020304" pitchFamily="18" charset="0"/>
              <a:cs typeface="Times New Roman" panose="02020603050405020304" pitchFamily="18" charset="0"/>
            </a:endParaRPr>
          </a:p>
          <a:p>
            <a:r>
              <a:rPr lang="lv-LV" sz="2200" dirty="0">
                <a:latin typeface="Times New Roman" panose="02020603050405020304" pitchFamily="18" charset="0"/>
                <a:cs typeface="Times New Roman" panose="02020603050405020304" pitchFamily="18" charset="0"/>
              </a:rPr>
              <a:t>Kopumā tika iesniegti 22 projekti, apstiprināti 18 projekti:</a:t>
            </a:r>
          </a:p>
          <a:p>
            <a:endParaRPr lang="lv-LV" sz="2200" dirty="0">
              <a:latin typeface="Times New Roman" panose="02020603050405020304" pitchFamily="18" charset="0"/>
              <a:cs typeface="Times New Roman" panose="02020603050405020304" pitchFamily="18" charset="0"/>
            </a:endParaRPr>
          </a:p>
          <a:p>
            <a:r>
              <a:rPr lang="lv-LV" sz="2200" u="sng" dirty="0">
                <a:latin typeface="Times New Roman" panose="02020603050405020304" pitchFamily="18" charset="0"/>
                <a:cs typeface="Times New Roman" panose="02020603050405020304" pitchFamily="18" charset="0"/>
              </a:rPr>
              <a:t>1. Rīcība “Darbs un pārticība”:		                         11 projekti</a:t>
            </a:r>
            <a:br>
              <a:rPr lang="lv-LV" sz="2200" u="sng" dirty="0">
                <a:latin typeface="Times New Roman" panose="02020603050405020304" pitchFamily="18" charset="0"/>
                <a:cs typeface="Times New Roman" panose="02020603050405020304" pitchFamily="18" charset="0"/>
              </a:rPr>
            </a:br>
            <a:r>
              <a:rPr lang="lv-LV" sz="2200" u="sng" dirty="0">
                <a:latin typeface="Times New Roman" panose="02020603050405020304" pitchFamily="18" charset="0"/>
                <a:cs typeface="Times New Roman" panose="02020603050405020304" pitchFamily="18" charset="0"/>
              </a:rPr>
              <a:t>4. Rīcība “Sakārtota un droša dzīves vide”: 		5 projekti</a:t>
            </a:r>
            <a:br>
              <a:rPr lang="lv-LV" sz="2200" u="sng" dirty="0">
                <a:latin typeface="Times New Roman" panose="02020603050405020304" pitchFamily="18" charset="0"/>
                <a:cs typeface="Times New Roman" panose="02020603050405020304" pitchFamily="18" charset="0"/>
              </a:rPr>
            </a:br>
            <a:r>
              <a:rPr lang="lv-LV" sz="2200" u="sng" dirty="0">
                <a:latin typeface="Times New Roman" panose="02020603050405020304" pitchFamily="18" charset="0"/>
                <a:cs typeface="Times New Roman" panose="02020603050405020304" pitchFamily="18" charset="0"/>
              </a:rPr>
              <a:t>6. Rīcība “Veselīga dzīves vide”:			6 projekti</a:t>
            </a:r>
            <a:br>
              <a:rPr lang="lv-LV" sz="2200" u="sng" dirty="0">
                <a:latin typeface="Times New Roman" panose="02020603050405020304" pitchFamily="18" charset="0"/>
                <a:cs typeface="Times New Roman" panose="02020603050405020304" pitchFamily="18" charset="0"/>
              </a:rPr>
            </a:br>
            <a:endParaRPr lang="en-US" sz="2800" b="0" strike="noStrike" spc="-1" dirty="0">
              <a:solidFill>
                <a:srgbClr val="000000"/>
              </a:solidFill>
              <a:latin typeface="Calibri"/>
            </a:endParaRPr>
          </a:p>
        </p:txBody>
      </p:sp>
      <p:sp>
        <p:nvSpPr>
          <p:cNvPr id="149" name="TextShape 2"/>
          <p:cNvSpPr txBox="1"/>
          <p:nvPr/>
        </p:nvSpPr>
        <p:spPr>
          <a:xfrm>
            <a:off x="609480" y="2752531"/>
            <a:ext cx="10972440" cy="3831869"/>
          </a:xfrm>
          <a:prstGeom prst="rect">
            <a:avLst/>
          </a:prstGeom>
          <a:noFill/>
          <a:ln>
            <a:noFill/>
          </a:ln>
        </p:spPr>
        <p:txBody>
          <a:bodyPr lIns="0" tIns="0" rIns="0" bIns="0">
            <a:normAutofit/>
          </a:bodyPr>
          <a:lstStyle/>
          <a:p>
            <a:endParaRPr lang="en-US" sz="2800" b="0" strike="noStrike" spc="-1">
              <a:solidFill>
                <a:srgbClr val="000000"/>
              </a:solidFill>
              <a:latin typeface="Calibri"/>
            </a:endParaRPr>
          </a:p>
        </p:txBody>
      </p:sp>
      <p:graphicFrame>
        <p:nvGraphicFramePr>
          <p:cNvPr id="2" name="Tabula 1">
            <a:extLst>
              <a:ext uri="{FF2B5EF4-FFF2-40B4-BE49-F238E27FC236}">
                <a16:creationId xmlns:a16="http://schemas.microsoft.com/office/drawing/2014/main" id="{27171D0B-0CC5-4256-954A-C204093B2E07}"/>
              </a:ext>
            </a:extLst>
          </p:cNvPr>
          <p:cNvGraphicFramePr>
            <a:graphicFrameLocks noGrp="1"/>
          </p:cNvGraphicFramePr>
          <p:nvPr>
            <p:extLst>
              <p:ext uri="{D42A27DB-BD31-4B8C-83A1-F6EECF244321}">
                <p14:modId xmlns:p14="http://schemas.microsoft.com/office/powerpoint/2010/main" val="3845315919"/>
              </p:ext>
            </p:extLst>
          </p:nvPr>
        </p:nvGraphicFramePr>
        <p:xfrm>
          <a:off x="653143" y="3190543"/>
          <a:ext cx="10928776" cy="2956960"/>
        </p:xfrm>
        <a:graphic>
          <a:graphicData uri="http://schemas.openxmlformats.org/drawingml/2006/table">
            <a:tbl>
              <a:tblPr/>
              <a:tblGrid>
                <a:gridCol w="2699446">
                  <a:extLst>
                    <a:ext uri="{9D8B030D-6E8A-4147-A177-3AD203B41FA5}">
                      <a16:colId xmlns:a16="http://schemas.microsoft.com/office/drawing/2014/main" val="4073803025"/>
                    </a:ext>
                  </a:extLst>
                </a:gridCol>
                <a:gridCol w="2743110">
                  <a:extLst>
                    <a:ext uri="{9D8B030D-6E8A-4147-A177-3AD203B41FA5}">
                      <a16:colId xmlns:a16="http://schemas.microsoft.com/office/drawing/2014/main" val="481694386"/>
                    </a:ext>
                  </a:extLst>
                </a:gridCol>
                <a:gridCol w="2743110">
                  <a:extLst>
                    <a:ext uri="{9D8B030D-6E8A-4147-A177-3AD203B41FA5}">
                      <a16:colId xmlns:a16="http://schemas.microsoft.com/office/drawing/2014/main" val="3678905835"/>
                    </a:ext>
                  </a:extLst>
                </a:gridCol>
                <a:gridCol w="2743110">
                  <a:extLst>
                    <a:ext uri="{9D8B030D-6E8A-4147-A177-3AD203B41FA5}">
                      <a16:colId xmlns:a16="http://schemas.microsoft.com/office/drawing/2014/main" val="4122677132"/>
                    </a:ext>
                  </a:extLst>
                </a:gridCol>
              </a:tblGrid>
              <a:tr h="1484007">
                <a:tc>
                  <a:txBody>
                    <a:bodyPr/>
                    <a:lstStyle/>
                    <a:p>
                      <a:pPr algn="ctr" fontAlgn="b"/>
                      <a:r>
                        <a:rPr lang="lv-LV" sz="2200" dirty="0">
                          <a:effectLst/>
                          <a:latin typeface="Times New Roman" panose="02020603050405020304" pitchFamily="18" charset="0"/>
                          <a:cs typeface="Times New Roman" panose="02020603050405020304" pitchFamily="18" charset="0"/>
                        </a:rPr>
                        <a:t>Rīcība</a:t>
                      </a:r>
                      <a:br>
                        <a:rPr lang="lv-LV" sz="2200" dirty="0">
                          <a:effectLst/>
                          <a:latin typeface="Times New Roman" panose="02020603050405020304" pitchFamily="18" charset="0"/>
                          <a:cs typeface="Times New Roman" panose="02020603050405020304" pitchFamily="18" charset="0"/>
                        </a:rPr>
                      </a:br>
                      <a:r>
                        <a:rPr lang="lv-LV" sz="2200" dirty="0">
                          <a:effectLst/>
                          <a:latin typeface="Times New Roman" panose="02020603050405020304" pitchFamily="18" charset="0"/>
                          <a:cs typeface="Times New Roman" panose="02020603050405020304" pitchFamily="18" charset="0"/>
                        </a:rPr>
                        <a:t>Nr.</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lv-LV" sz="2200" dirty="0">
                          <a:effectLst/>
                          <a:latin typeface="Times New Roman" panose="02020603050405020304" pitchFamily="18" charset="0"/>
                          <a:cs typeface="Times New Roman" panose="02020603050405020304" pitchFamily="18" charset="0"/>
                        </a:rPr>
                        <a:t>Iesniegto / apstiprināto projektu skaits gab.</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lv-LV" sz="2200" dirty="0">
                          <a:effectLst/>
                          <a:latin typeface="Times New Roman" panose="02020603050405020304" pitchFamily="18" charset="0"/>
                          <a:cs typeface="Times New Roman" panose="02020603050405020304" pitchFamily="18" charset="0"/>
                        </a:rPr>
                        <a:t>Pieejamais publiskais finansējums</a:t>
                      </a:r>
                      <a:br>
                        <a:rPr lang="lv-LV" sz="2200" dirty="0">
                          <a:effectLst/>
                          <a:latin typeface="Times New Roman" panose="02020603050405020304" pitchFamily="18" charset="0"/>
                          <a:cs typeface="Times New Roman" panose="02020603050405020304" pitchFamily="18" charset="0"/>
                        </a:rPr>
                      </a:br>
                      <a:r>
                        <a:rPr lang="lv-LV" sz="2200" dirty="0">
                          <a:effectLst/>
                          <a:latin typeface="Times New Roman" panose="02020603050405020304" pitchFamily="18" charset="0"/>
                          <a:cs typeface="Times New Roman" panose="02020603050405020304" pitchFamily="18" charset="0"/>
                        </a:rPr>
                        <a:t>(EUR).</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lv-LV" sz="2200">
                          <a:effectLst/>
                          <a:latin typeface="Times New Roman" panose="02020603050405020304" pitchFamily="18" charset="0"/>
                          <a:cs typeface="Times New Roman" panose="02020603050405020304" pitchFamily="18" charset="0"/>
                        </a:rPr>
                        <a:t>Iesniegto projektu kopējais reģistrētais publiskais finansējums</a:t>
                      </a:r>
                    </a:p>
                    <a:p>
                      <a:pPr algn="l" fontAlgn="b"/>
                      <a:r>
                        <a:rPr lang="lv-LV" sz="2200">
                          <a:effectLst/>
                          <a:latin typeface="Times New Roman" panose="02020603050405020304" pitchFamily="18" charset="0"/>
                          <a:cs typeface="Times New Roman" panose="02020603050405020304" pitchFamily="18" charset="0"/>
                        </a:rPr>
                        <a:t>(EUR).</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319001865"/>
                  </a:ext>
                </a:extLst>
              </a:tr>
              <a:tr h="421393">
                <a:tc>
                  <a:txBody>
                    <a:bodyPr/>
                    <a:lstStyle/>
                    <a:p>
                      <a:pPr algn="ctr" fontAlgn="t"/>
                      <a:r>
                        <a:rPr lang="lv-LV" sz="2200" dirty="0">
                          <a:effectLst/>
                          <a:latin typeface="Times New Roman" panose="02020603050405020304" pitchFamily="18" charset="0"/>
                          <a:cs typeface="Times New Roman" panose="02020603050405020304" pitchFamily="18" charset="0"/>
                        </a:rPr>
                        <a:t>R1</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11 / 8</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164 474.39</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158 850.13</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32353733"/>
                  </a:ext>
                </a:extLst>
              </a:tr>
              <a:tr h="319827">
                <a:tc>
                  <a:txBody>
                    <a:bodyPr/>
                    <a:lstStyle/>
                    <a:p>
                      <a:pPr algn="ctr" fontAlgn="t"/>
                      <a:r>
                        <a:rPr lang="lv-LV" sz="2200" dirty="0">
                          <a:effectLst/>
                          <a:latin typeface="Times New Roman" panose="02020603050405020304" pitchFamily="18" charset="0"/>
                          <a:cs typeface="Times New Roman" panose="02020603050405020304" pitchFamily="18" charset="0"/>
                        </a:rPr>
                        <a:t>R4</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5 / 4</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20 294.01</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22 606.42</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52354076"/>
                  </a:ext>
                </a:extLst>
              </a:tr>
              <a:tr h="313382">
                <a:tc>
                  <a:txBody>
                    <a:bodyPr/>
                    <a:lstStyle/>
                    <a:p>
                      <a:pPr algn="ctr" fontAlgn="t"/>
                      <a:r>
                        <a:rPr lang="lv-LV" sz="2200" dirty="0">
                          <a:effectLst/>
                          <a:latin typeface="Times New Roman" panose="02020603050405020304" pitchFamily="18" charset="0"/>
                          <a:cs typeface="Times New Roman" panose="02020603050405020304" pitchFamily="18" charset="0"/>
                        </a:rPr>
                        <a:t>R6</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6 / 6</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13 900.63</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25 283.67</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60352214"/>
                  </a:ext>
                </a:extLst>
              </a:tr>
              <a:tr h="313382">
                <a:tc>
                  <a:txBody>
                    <a:bodyPr/>
                    <a:lstStyle/>
                    <a:p>
                      <a:pPr algn="ctr" fontAlgn="t"/>
                      <a:r>
                        <a:rPr lang="lv-LV" sz="2200" dirty="0">
                          <a:effectLst/>
                          <a:latin typeface="Times New Roman" panose="02020603050405020304" pitchFamily="18" charset="0"/>
                          <a:cs typeface="Times New Roman" panose="02020603050405020304" pitchFamily="18" charset="0"/>
                        </a:rPr>
                        <a:t>Kopā:</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22/18</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lv-LV" sz="2200" b="0" i="0" u="none" strike="noStrike" dirty="0">
                          <a:solidFill>
                            <a:srgbClr val="000000"/>
                          </a:solidFill>
                          <a:effectLst/>
                          <a:latin typeface="Times New Roman" panose="02020603050405020304" pitchFamily="18" charset="0"/>
                          <a:cs typeface="Times New Roman" panose="02020603050405020304" pitchFamily="18" charset="0"/>
                        </a:rPr>
                        <a:t>198 669.03</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b"/>
                      <a:r>
                        <a:rPr lang="lv-LV" sz="2200" b="0" i="0" u="none" strike="noStrike" dirty="0">
                          <a:solidFill>
                            <a:srgbClr val="000000"/>
                          </a:solidFill>
                          <a:effectLst/>
                          <a:latin typeface="Times New Roman" panose="02020603050405020304" pitchFamily="18" charset="0"/>
                          <a:cs typeface="Times New Roman" panose="02020603050405020304" pitchFamily="18" charset="0"/>
                        </a:rPr>
                        <a:t>206 740.22</a:t>
                      </a:r>
                    </a:p>
                  </a:txBody>
                  <a:tcPr marL="7620" marR="762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771131305"/>
                  </a:ext>
                </a:extLst>
              </a:tr>
            </a:tbl>
          </a:graphicData>
        </a:graphic>
      </p:graphicFrame>
      <p:pic>
        <p:nvPicPr>
          <p:cNvPr id="3" name="Picture">
            <a:extLst>
              <a:ext uri="{FF2B5EF4-FFF2-40B4-BE49-F238E27FC236}">
                <a16:creationId xmlns:a16="http://schemas.microsoft.com/office/drawing/2014/main" id="{401276F2-402D-42E1-80AF-C55D11A2E6CF}"/>
              </a:ext>
            </a:extLst>
          </p:cNvPr>
          <p:cNvPicPr/>
          <p:nvPr/>
        </p:nvPicPr>
        <p:blipFill>
          <a:blip r:embed="rId2"/>
          <a:stretch/>
        </p:blipFill>
        <p:spPr>
          <a:xfrm>
            <a:off x="471688" y="224485"/>
            <a:ext cx="1172880" cy="1539360"/>
          </a:xfrm>
          <a:prstGeom prst="rect">
            <a:avLst/>
          </a:prstGeom>
          <a:ln>
            <a:noFill/>
          </a:ln>
        </p:spPr>
      </p:pic>
    </p:spTree>
    <p:extLst>
      <p:ext uri="{BB962C8B-B14F-4D97-AF65-F5344CB8AC3E}">
        <p14:creationId xmlns:p14="http://schemas.microsoft.com/office/powerpoint/2010/main" val="26959498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TextShape 1"/>
          <p:cNvSpPr txBox="1"/>
          <p:nvPr/>
        </p:nvSpPr>
        <p:spPr>
          <a:xfrm>
            <a:off x="1822580" y="244461"/>
            <a:ext cx="9834104" cy="3038768"/>
          </a:xfrm>
          <a:prstGeom prst="rect">
            <a:avLst/>
          </a:prstGeom>
          <a:noFill/>
          <a:ln>
            <a:noFill/>
          </a:ln>
        </p:spPr>
        <p:txBody>
          <a:bodyPr lIns="0" tIns="0" rIns="0" bIns="0" anchor="ctr">
            <a:noAutofit/>
          </a:bodyPr>
          <a:lstStyle/>
          <a:p>
            <a:r>
              <a:rPr lang="lv-LV" sz="2200" b="1" dirty="0">
                <a:latin typeface="Times New Roman" panose="02020603050405020304" pitchFamily="18" charset="0"/>
                <a:cs typeface="Times New Roman" panose="02020603050405020304" pitchFamily="18" charset="0"/>
              </a:rPr>
              <a:t>10.kārta, uzņēmējdarbības, sabiedriskā labuma projekti</a:t>
            </a:r>
          </a:p>
          <a:p>
            <a:endParaRPr lang="lv-LV" sz="2200" dirty="0">
              <a:latin typeface="Times New Roman" panose="02020603050405020304" pitchFamily="18" charset="0"/>
              <a:cs typeface="Times New Roman" panose="02020603050405020304" pitchFamily="18" charset="0"/>
            </a:endParaRPr>
          </a:p>
          <a:p>
            <a:r>
              <a:rPr lang="lv-LV" sz="2200" dirty="0">
                <a:latin typeface="Times New Roman" panose="02020603050405020304" pitchFamily="18" charset="0"/>
                <a:cs typeface="Times New Roman" panose="02020603050405020304" pitchFamily="18" charset="0"/>
              </a:rPr>
              <a:t>Kopumā tika iesniegti 16 projekti, apstiprināti 14 projekti:</a:t>
            </a:r>
          </a:p>
          <a:p>
            <a:r>
              <a:rPr lang="lv-LV" sz="2200" u="sng" dirty="0">
                <a:latin typeface="Times New Roman" panose="02020603050405020304" pitchFamily="18" charset="0"/>
                <a:cs typeface="Times New Roman" panose="02020603050405020304" pitchFamily="18" charset="0"/>
              </a:rPr>
              <a:t>1. Rīcība “Darbs un pārticība”:		                         24 projekti</a:t>
            </a:r>
          </a:p>
          <a:p>
            <a:r>
              <a:rPr lang="lv-LV" sz="2200" u="sng" dirty="0">
                <a:latin typeface="Times New Roman" panose="02020603050405020304" pitchFamily="18" charset="0"/>
                <a:cs typeface="Times New Roman" panose="02020603050405020304" pitchFamily="18" charset="0"/>
              </a:rPr>
              <a:t>4. Rīcība “Sakārtota un droša dzīves vide”: 		5 projekti</a:t>
            </a:r>
            <a:br>
              <a:rPr lang="lv-LV" sz="2200" u="sng" dirty="0">
                <a:latin typeface="Times New Roman" panose="02020603050405020304" pitchFamily="18" charset="0"/>
                <a:cs typeface="Times New Roman" panose="02020603050405020304" pitchFamily="18" charset="0"/>
              </a:rPr>
            </a:br>
            <a:r>
              <a:rPr lang="lv-LV" sz="2200" u="sng" dirty="0">
                <a:latin typeface="Times New Roman" panose="02020603050405020304" pitchFamily="18" charset="0"/>
                <a:cs typeface="Times New Roman" panose="02020603050405020304" pitchFamily="18" charset="0"/>
              </a:rPr>
              <a:t>6. Rīcība “Veselīga dzīves vide”:			8 projekti</a:t>
            </a:r>
            <a:br>
              <a:rPr lang="lv-LV" sz="2200" u="sng" dirty="0">
                <a:latin typeface="Times New Roman" panose="02020603050405020304" pitchFamily="18" charset="0"/>
                <a:cs typeface="Times New Roman" panose="02020603050405020304" pitchFamily="18" charset="0"/>
              </a:rPr>
            </a:br>
            <a:r>
              <a:rPr lang="lv-LV" sz="2200" u="sng" dirty="0">
                <a:latin typeface="Times New Roman" panose="02020603050405020304" pitchFamily="18" charset="0"/>
                <a:cs typeface="Times New Roman" panose="02020603050405020304" pitchFamily="18" charset="0"/>
              </a:rPr>
              <a:t>10. Rīcība “Apmācību nodarbības”:			8 projekti</a:t>
            </a:r>
          </a:p>
          <a:p>
            <a:endParaRPr lang="en-US" sz="2800" b="0" strike="noStrike" spc="-1" dirty="0">
              <a:solidFill>
                <a:srgbClr val="000000"/>
              </a:solidFill>
              <a:latin typeface="Calibri"/>
            </a:endParaRPr>
          </a:p>
        </p:txBody>
      </p:sp>
      <p:sp>
        <p:nvSpPr>
          <p:cNvPr id="149" name="TextShape 2"/>
          <p:cNvSpPr txBox="1"/>
          <p:nvPr/>
        </p:nvSpPr>
        <p:spPr>
          <a:xfrm>
            <a:off x="609480" y="2752531"/>
            <a:ext cx="10972440" cy="3831869"/>
          </a:xfrm>
          <a:prstGeom prst="rect">
            <a:avLst/>
          </a:prstGeom>
          <a:noFill/>
          <a:ln>
            <a:noFill/>
          </a:ln>
        </p:spPr>
        <p:txBody>
          <a:bodyPr lIns="0" tIns="0" rIns="0" bIns="0">
            <a:normAutofit/>
          </a:bodyPr>
          <a:lstStyle/>
          <a:p>
            <a:endParaRPr lang="en-US" sz="2800" b="0" strike="noStrike" spc="-1">
              <a:solidFill>
                <a:srgbClr val="000000"/>
              </a:solidFill>
              <a:latin typeface="Calibri"/>
            </a:endParaRPr>
          </a:p>
        </p:txBody>
      </p:sp>
      <p:graphicFrame>
        <p:nvGraphicFramePr>
          <p:cNvPr id="2" name="Tabula 1">
            <a:extLst>
              <a:ext uri="{FF2B5EF4-FFF2-40B4-BE49-F238E27FC236}">
                <a16:creationId xmlns:a16="http://schemas.microsoft.com/office/drawing/2014/main" id="{27171D0B-0CC5-4256-954A-C204093B2E07}"/>
              </a:ext>
            </a:extLst>
          </p:cNvPr>
          <p:cNvGraphicFramePr>
            <a:graphicFrameLocks noGrp="1"/>
          </p:cNvGraphicFramePr>
          <p:nvPr>
            <p:extLst>
              <p:ext uri="{D42A27DB-BD31-4B8C-83A1-F6EECF244321}">
                <p14:modId xmlns:p14="http://schemas.microsoft.com/office/powerpoint/2010/main" val="3488308608"/>
              </p:ext>
            </p:extLst>
          </p:nvPr>
        </p:nvGraphicFramePr>
        <p:xfrm>
          <a:off x="653143" y="3190543"/>
          <a:ext cx="10928776" cy="3236607"/>
        </p:xfrm>
        <a:graphic>
          <a:graphicData uri="http://schemas.openxmlformats.org/drawingml/2006/table">
            <a:tbl>
              <a:tblPr/>
              <a:tblGrid>
                <a:gridCol w="2699446">
                  <a:extLst>
                    <a:ext uri="{9D8B030D-6E8A-4147-A177-3AD203B41FA5}">
                      <a16:colId xmlns:a16="http://schemas.microsoft.com/office/drawing/2014/main" val="4073803025"/>
                    </a:ext>
                  </a:extLst>
                </a:gridCol>
                <a:gridCol w="2743110">
                  <a:extLst>
                    <a:ext uri="{9D8B030D-6E8A-4147-A177-3AD203B41FA5}">
                      <a16:colId xmlns:a16="http://schemas.microsoft.com/office/drawing/2014/main" val="481694386"/>
                    </a:ext>
                  </a:extLst>
                </a:gridCol>
                <a:gridCol w="2743110">
                  <a:extLst>
                    <a:ext uri="{9D8B030D-6E8A-4147-A177-3AD203B41FA5}">
                      <a16:colId xmlns:a16="http://schemas.microsoft.com/office/drawing/2014/main" val="3678905835"/>
                    </a:ext>
                  </a:extLst>
                </a:gridCol>
                <a:gridCol w="2743110">
                  <a:extLst>
                    <a:ext uri="{9D8B030D-6E8A-4147-A177-3AD203B41FA5}">
                      <a16:colId xmlns:a16="http://schemas.microsoft.com/office/drawing/2014/main" val="4122677132"/>
                    </a:ext>
                  </a:extLst>
                </a:gridCol>
              </a:tblGrid>
              <a:tr h="1484007">
                <a:tc>
                  <a:txBody>
                    <a:bodyPr/>
                    <a:lstStyle/>
                    <a:p>
                      <a:pPr algn="ctr" fontAlgn="b"/>
                      <a:r>
                        <a:rPr lang="lv-LV" sz="2200" dirty="0">
                          <a:effectLst/>
                          <a:latin typeface="Times New Roman" panose="02020603050405020304" pitchFamily="18" charset="0"/>
                          <a:cs typeface="Times New Roman" panose="02020603050405020304" pitchFamily="18" charset="0"/>
                        </a:rPr>
                        <a:t>Rīcība</a:t>
                      </a:r>
                      <a:br>
                        <a:rPr lang="lv-LV" sz="2200" dirty="0">
                          <a:effectLst/>
                          <a:latin typeface="Times New Roman" panose="02020603050405020304" pitchFamily="18" charset="0"/>
                          <a:cs typeface="Times New Roman" panose="02020603050405020304" pitchFamily="18" charset="0"/>
                        </a:rPr>
                      </a:br>
                      <a:r>
                        <a:rPr lang="lv-LV" sz="2200" dirty="0">
                          <a:effectLst/>
                          <a:latin typeface="Times New Roman" panose="02020603050405020304" pitchFamily="18" charset="0"/>
                          <a:cs typeface="Times New Roman" panose="02020603050405020304" pitchFamily="18" charset="0"/>
                        </a:rPr>
                        <a:t>Nr.</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lv-LV" sz="2200" dirty="0">
                          <a:effectLst/>
                          <a:latin typeface="Times New Roman" panose="02020603050405020304" pitchFamily="18" charset="0"/>
                          <a:cs typeface="Times New Roman" panose="02020603050405020304" pitchFamily="18" charset="0"/>
                        </a:rPr>
                        <a:t>Iesniegto / apstiprināto projektu skaits gab.</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lv-LV" sz="2200" dirty="0">
                          <a:effectLst/>
                          <a:latin typeface="Times New Roman" panose="02020603050405020304" pitchFamily="18" charset="0"/>
                          <a:cs typeface="Times New Roman" panose="02020603050405020304" pitchFamily="18" charset="0"/>
                        </a:rPr>
                        <a:t>Pieejamais publiskais finansējums</a:t>
                      </a:r>
                      <a:br>
                        <a:rPr lang="lv-LV" sz="2200" dirty="0">
                          <a:effectLst/>
                          <a:latin typeface="Times New Roman" panose="02020603050405020304" pitchFamily="18" charset="0"/>
                          <a:cs typeface="Times New Roman" panose="02020603050405020304" pitchFamily="18" charset="0"/>
                        </a:rPr>
                      </a:br>
                      <a:r>
                        <a:rPr lang="lv-LV" sz="2200" dirty="0">
                          <a:effectLst/>
                          <a:latin typeface="Times New Roman" panose="02020603050405020304" pitchFamily="18" charset="0"/>
                          <a:cs typeface="Times New Roman" panose="02020603050405020304" pitchFamily="18" charset="0"/>
                        </a:rPr>
                        <a:t>(EUR).</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l" fontAlgn="b"/>
                      <a:r>
                        <a:rPr lang="lv-LV" sz="2200">
                          <a:effectLst/>
                          <a:latin typeface="Times New Roman" panose="02020603050405020304" pitchFamily="18" charset="0"/>
                          <a:cs typeface="Times New Roman" panose="02020603050405020304" pitchFamily="18" charset="0"/>
                        </a:rPr>
                        <a:t>Iesniegto projektu kopējais reģistrētais publiskais finansējums</a:t>
                      </a:r>
                    </a:p>
                    <a:p>
                      <a:pPr algn="l" fontAlgn="b"/>
                      <a:r>
                        <a:rPr lang="lv-LV" sz="2200">
                          <a:effectLst/>
                          <a:latin typeface="Times New Roman" panose="02020603050405020304" pitchFamily="18" charset="0"/>
                          <a:cs typeface="Times New Roman" panose="02020603050405020304" pitchFamily="18" charset="0"/>
                        </a:rPr>
                        <a:t>(EUR).</a:t>
                      </a:r>
                    </a:p>
                  </a:txBody>
                  <a:tcPr marL="7620" marR="7620" marT="7620" marB="762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319001865"/>
                  </a:ext>
                </a:extLst>
              </a:tr>
              <a:tr h="319827">
                <a:tc>
                  <a:txBody>
                    <a:bodyPr/>
                    <a:lstStyle/>
                    <a:p>
                      <a:pPr algn="ctr" fontAlgn="t"/>
                      <a:r>
                        <a:rPr lang="lv-LV" sz="2200" dirty="0">
                          <a:effectLst/>
                          <a:latin typeface="Times New Roman" panose="02020603050405020304" pitchFamily="18" charset="0"/>
                          <a:cs typeface="Times New Roman" panose="02020603050405020304" pitchFamily="18" charset="0"/>
                        </a:rPr>
                        <a:t>R1</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24 / 23</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400445.08</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423243.59</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32353733"/>
                  </a:ext>
                </a:extLst>
              </a:tr>
              <a:tr h="319827">
                <a:tc>
                  <a:txBody>
                    <a:bodyPr/>
                    <a:lstStyle/>
                    <a:p>
                      <a:pPr algn="ctr" fontAlgn="t"/>
                      <a:r>
                        <a:rPr lang="lv-LV" sz="2200" dirty="0">
                          <a:effectLst/>
                          <a:latin typeface="Times New Roman" panose="02020603050405020304" pitchFamily="18" charset="0"/>
                          <a:cs typeface="Times New Roman" panose="02020603050405020304" pitchFamily="18" charset="0"/>
                        </a:rPr>
                        <a:t>R4</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5 / 5</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122688.11</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121500.00</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2552354076"/>
                  </a:ext>
                </a:extLst>
              </a:tr>
              <a:tr h="313382">
                <a:tc>
                  <a:txBody>
                    <a:bodyPr/>
                    <a:lstStyle/>
                    <a:p>
                      <a:pPr algn="ctr" fontAlgn="t"/>
                      <a:r>
                        <a:rPr lang="lv-LV" sz="2200" dirty="0">
                          <a:effectLst/>
                          <a:latin typeface="Times New Roman" panose="02020603050405020304" pitchFamily="18" charset="0"/>
                          <a:cs typeface="Times New Roman" panose="02020603050405020304" pitchFamily="18" charset="0"/>
                        </a:rPr>
                        <a:t>R6</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8 / 5 </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172381.10</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73 436.44</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3560352214"/>
                  </a:ext>
                </a:extLst>
              </a:tr>
              <a:tr h="319827">
                <a:tc>
                  <a:txBody>
                    <a:bodyPr/>
                    <a:lstStyle/>
                    <a:p>
                      <a:pPr algn="ctr" fontAlgn="t"/>
                      <a:r>
                        <a:rPr lang="lv-LV" sz="2200">
                          <a:effectLst/>
                          <a:latin typeface="Times New Roman" panose="02020603050405020304" pitchFamily="18" charset="0"/>
                          <a:cs typeface="Times New Roman" panose="02020603050405020304" pitchFamily="18" charset="0"/>
                        </a:rPr>
                        <a:t>R10</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8 / 8 </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12395.15</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14172.23</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854267629"/>
                  </a:ext>
                </a:extLst>
              </a:tr>
              <a:tr h="319827">
                <a:tc>
                  <a:txBody>
                    <a:bodyPr/>
                    <a:lstStyle/>
                    <a:p>
                      <a:pPr algn="ctr" fontAlgn="t"/>
                      <a:r>
                        <a:rPr lang="lv-LV" sz="2200">
                          <a:effectLst/>
                          <a:latin typeface="Times New Roman" panose="02020603050405020304" pitchFamily="18" charset="0"/>
                          <a:cs typeface="Times New Roman" panose="02020603050405020304" pitchFamily="18" charset="0"/>
                        </a:rPr>
                        <a:t>Kopā</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ctr" fontAlgn="t"/>
                      <a:r>
                        <a:rPr lang="lv-LV" sz="2200" dirty="0">
                          <a:effectLst/>
                          <a:latin typeface="Times New Roman" panose="02020603050405020304" pitchFamily="18" charset="0"/>
                          <a:cs typeface="Times New Roman" panose="02020603050405020304" pitchFamily="18" charset="0"/>
                        </a:rPr>
                        <a:t>45 / 41</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707909.44</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tc>
                  <a:txBody>
                    <a:bodyPr/>
                    <a:lstStyle/>
                    <a:p>
                      <a:pPr algn="r" fontAlgn="t"/>
                      <a:r>
                        <a:rPr lang="lv-LV" sz="2200" dirty="0">
                          <a:effectLst/>
                          <a:latin typeface="Times New Roman" panose="02020603050405020304" pitchFamily="18" charset="0"/>
                          <a:cs typeface="Times New Roman" panose="02020603050405020304" pitchFamily="18" charset="0"/>
                        </a:rPr>
                        <a:t>632352.26</a:t>
                      </a:r>
                    </a:p>
                  </a:txBody>
                  <a:tcPr marL="7620" marR="7620" marT="7620" marB="762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FFFF"/>
                    </a:solidFill>
                  </a:tcPr>
                </a:tc>
                <a:extLst>
                  <a:ext uri="{0D108BD9-81ED-4DB2-BD59-A6C34878D82A}">
                    <a16:rowId xmlns:a16="http://schemas.microsoft.com/office/drawing/2014/main" val="1915202558"/>
                  </a:ext>
                </a:extLst>
              </a:tr>
            </a:tbl>
          </a:graphicData>
        </a:graphic>
      </p:graphicFrame>
      <p:pic>
        <p:nvPicPr>
          <p:cNvPr id="3" name="Picture">
            <a:extLst>
              <a:ext uri="{FF2B5EF4-FFF2-40B4-BE49-F238E27FC236}">
                <a16:creationId xmlns:a16="http://schemas.microsoft.com/office/drawing/2014/main" id="{401276F2-402D-42E1-80AF-C55D11A2E6CF}"/>
              </a:ext>
            </a:extLst>
          </p:cNvPr>
          <p:cNvPicPr/>
          <p:nvPr/>
        </p:nvPicPr>
        <p:blipFill>
          <a:blip r:embed="rId2"/>
          <a:stretch/>
        </p:blipFill>
        <p:spPr>
          <a:xfrm>
            <a:off x="471688" y="224485"/>
            <a:ext cx="1172880" cy="1539360"/>
          </a:xfrm>
          <a:prstGeom prst="rect">
            <a:avLst/>
          </a:prstGeom>
          <a:ln>
            <a:noFill/>
          </a:ln>
        </p:spPr>
      </p:pic>
    </p:spTree>
    <p:extLst>
      <p:ext uri="{BB962C8B-B14F-4D97-AF65-F5344CB8AC3E}">
        <p14:creationId xmlns:p14="http://schemas.microsoft.com/office/powerpoint/2010/main" val="12724174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TextShape 1"/>
          <p:cNvSpPr txBox="1"/>
          <p:nvPr/>
        </p:nvSpPr>
        <p:spPr>
          <a:xfrm>
            <a:off x="2584580" y="273600"/>
            <a:ext cx="8997340" cy="1144800"/>
          </a:xfrm>
          <a:prstGeom prst="rect">
            <a:avLst/>
          </a:prstGeom>
          <a:noFill/>
          <a:ln>
            <a:noFill/>
          </a:ln>
        </p:spPr>
        <p:txBody>
          <a:bodyPr lIns="0" tIns="0" rIns="0" bIns="0" anchor="ctr">
            <a:noAutofit/>
          </a:bodyPr>
          <a:lstStyle/>
          <a:p>
            <a:r>
              <a:rPr lang="en-US" sz="2800" b="0" strike="noStrike" spc="-1" dirty="0" err="1">
                <a:solidFill>
                  <a:srgbClr val="000000"/>
                </a:solidFill>
                <a:latin typeface="Times New Roman" panose="02020603050405020304" pitchFamily="18" charset="0"/>
                <a:cs typeface="Times New Roman" panose="02020603050405020304" pitchFamily="18" charset="0"/>
              </a:rPr>
              <a:t>Plānotais</a:t>
            </a:r>
            <a:r>
              <a:rPr lang="en-US" sz="2800" b="0" strike="noStrike" spc="-1" dirty="0">
                <a:solidFill>
                  <a:srgbClr val="000000"/>
                </a:solidFill>
                <a:latin typeface="Times New Roman" panose="02020603050405020304" pitchFamily="18" charset="0"/>
                <a:cs typeface="Times New Roman" panose="02020603050405020304" pitchFamily="18" charset="0"/>
              </a:rPr>
              <a:t> 202</a:t>
            </a:r>
            <a:r>
              <a:rPr lang="lv-LV" sz="2800" b="0" strike="noStrike" spc="-1" dirty="0">
                <a:solidFill>
                  <a:srgbClr val="000000"/>
                </a:solidFill>
                <a:latin typeface="Times New Roman" panose="02020603050405020304" pitchFamily="18" charset="0"/>
                <a:cs typeface="Times New Roman" panose="02020603050405020304" pitchFamily="18" charset="0"/>
              </a:rPr>
              <a:t>2</a:t>
            </a:r>
            <a:r>
              <a:rPr lang="en-US" sz="2800" b="0" strike="noStrike" spc="-1" dirty="0">
                <a:solidFill>
                  <a:srgbClr val="000000"/>
                </a:solidFill>
                <a:latin typeface="Times New Roman" panose="02020603050405020304" pitchFamily="18" charset="0"/>
                <a:cs typeface="Times New Roman" panose="02020603050405020304" pitchFamily="18" charset="0"/>
              </a:rPr>
              <a:t>.gad</a:t>
            </a:r>
            <a:r>
              <a:rPr lang="lv-LV" sz="2800" b="0" strike="noStrike" spc="-1" dirty="0">
                <a:solidFill>
                  <a:srgbClr val="000000"/>
                </a:solidFill>
                <a:latin typeface="Times New Roman" panose="02020603050405020304" pitchFamily="18" charset="0"/>
                <a:cs typeface="Times New Roman" panose="02020603050405020304" pitchFamily="18" charset="0"/>
              </a:rPr>
              <a:t>ā</a:t>
            </a:r>
            <a:endParaRPr lang="en-US" sz="28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151" name="TextShape 2"/>
          <p:cNvSpPr txBox="1"/>
          <p:nvPr/>
        </p:nvSpPr>
        <p:spPr>
          <a:xfrm>
            <a:off x="609480" y="1679510"/>
            <a:ext cx="10972440" cy="5113330"/>
          </a:xfrm>
          <a:prstGeom prst="rect">
            <a:avLst/>
          </a:prstGeom>
          <a:noFill/>
          <a:ln>
            <a:noFill/>
          </a:ln>
        </p:spPr>
        <p:txBody>
          <a:bodyPr lIns="0" tIns="0" rIns="0" bIns="0">
            <a:normAutofit lnSpcReduction="10000"/>
          </a:bodyPr>
          <a:lstStyle/>
          <a:p>
            <a:pPr marL="432000" indent="-324000" algn="just">
              <a:spcBef>
                <a:spcPts val="600"/>
              </a:spcBef>
              <a:buClr>
                <a:srgbClr val="000000"/>
              </a:buClr>
              <a:buSzPct val="45000"/>
              <a:buFont typeface="Wingdings" charset="2"/>
              <a:buChar char=""/>
            </a:pPr>
            <a:endParaRPr lang="lv-LV" sz="2200" b="0" strike="noStrike" spc="-1" dirty="0">
              <a:solidFill>
                <a:srgbClr val="000000"/>
              </a:solidFill>
              <a:latin typeface="Times New Roman" panose="02020603050405020304" pitchFamily="18" charset="0"/>
              <a:cs typeface="Times New Roman" panose="02020603050405020304" pitchFamily="18" charset="0"/>
            </a:endParaRPr>
          </a:p>
          <a:p>
            <a:pPr marL="432000" indent="-324000" algn="just">
              <a:spcBef>
                <a:spcPts val="600"/>
              </a:spcBef>
              <a:buClr>
                <a:srgbClr val="000000"/>
              </a:buClr>
              <a:buSzPct val="45000"/>
              <a:buFont typeface="Wingdings" charset="2"/>
              <a:buChar char=""/>
            </a:pPr>
            <a:r>
              <a:rPr lang="lv-LV" sz="2200" b="0" strike="noStrike" spc="-1" dirty="0">
                <a:solidFill>
                  <a:srgbClr val="000000"/>
                </a:solidFill>
                <a:latin typeface="Times New Roman" panose="02020603050405020304" pitchFamily="18" charset="0"/>
                <a:cs typeface="Times New Roman" panose="02020603050405020304" pitchFamily="18" charset="0"/>
              </a:rPr>
              <a:t>11</a:t>
            </a:r>
            <a:r>
              <a:rPr lang="en-US" sz="2200" b="0" strike="noStrike" spc="-1" dirty="0">
                <a:solidFill>
                  <a:srgbClr val="000000"/>
                </a:solidFill>
                <a:latin typeface="Times New Roman" panose="02020603050405020304" pitchFamily="18" charset="0"/>
                <a:cs typeface="Times New Roman" panose="02020603050405020304" pitchFamily="18" charset="0"/>
              </a:rPr>
              <a:t>.</a:t>
            </a:r>
            <a:r>
              <a:rPr lang="en-US" sz="2200" b="0" strike="noStrike" spc="-1" dirty="0" err="1">
                <a:solidFill>
                  <a:srgbClr val="000000"/>
                </a:solidFill>
                <a:latin typeface="Times New Roman" panose="02020603050405020304" pitchFamily="18" charset="0"/>
                <a:cs typeface="Times New Roman" panose="02020603050405020304" pitchFamily="18" charset="0"/>
              </a:rPr>
              <a:t>kārtas</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projektu</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izsludināšana</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tās</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popularizēšana</a:t>
            </a:r>
            <a:r>
              <a:rPr lang="lv-LV" sz="2200" b="0" strike="noStrike" spc="-1" dirty="0">
                <a:solidFill>
                  <a:srgbClr val="000000"/>
                </a:solidFill>
                <a:latin typeface="Times New Roman" panose="02020603050405020304" pitchFamily="18" charset="0"/>
                <a:cs typeface="Times New Roman" panose="02020603050405020304" pitchFamily="18" charset="0"/>
              </a:rPr>
              <a:t> (plānota – vasaras beigas, rudens sākums)</a:t>
            </a:r>
            <a:r>
              <a:rPr lang="en-US" sz="2200" b="0" strike="noStrike" spc="-1" dirty="0">
                <a:solidFill>
                  <a:srgbClr val="000000"/>
                </a:solidFill>
                <a:latin typeface="Times New Roman" panose="02020603050405020304" pitchFamily="18" charset="0"/>
                <a:cs typeface="Times New Roman" panose="02020603050405020304" pitchFamily="18" charset="0"/>
              </a:rPr>
              <a:t>,</a:t>
            </a:r>
            <a:endParaRPr lang="lv-LV" sz="2200" b="0" strike="noStrike" spc="-1" dirty="0">
              <a:solidFill>
                <a:srgbClr val="000000"/>
              </a:solidFill>
              <a:latin typeface="Times New Roman" panose="02020603050405020304" pitchFamily="18" charset="0"/>
              <a:cs typeface="Times New Roman" panose="02020603050405020304" pitchFamily="18" charset="0"/>
            </a:endParaRPr>
          </a:p>
          <a:p>
            <a:pPr marL="432000" indent="-324000" algn="just">
              <a:spcBef>
                <a:spcPts val="600"/>
              </a:spcBef>
              <a:buClr>
                <a:srgbClr val="000000"/>
              </a:buClr>
              <a:buSzPct val="45000"/>
              <a:buFont typeface="Wingdings" charset="2"/>
              <a:buChar char=""/>
            </a:pPr>
            <a:r>
              <a:rPr lang="lv-LV" sz="2200" b="0" strike="noStrike" spc="-1" dirty="0">
                <a:solidFill>
                  <a:srgbClr val="000000"/>
                </a:solidFill>
                <a:latin typeface="Times New Roman" panose="02020603050405020304" pitchFamily="18" charset="0"/>
                <a:cs typeface="Times New Roman" panose="02020603050405020304" pitchFamily="18" charset="0"/>
              </a:rPr>
              <a:t>Vietējās rīcības grupas atlases kritēriju izpilde,</a:t>
            </a:r>
          </a:p>
          <a:p>
            <a:pPr marL="432000" indent="-324000" algn="just">
              <a:spcBef>
                <a:spcPts val="600"/>
              </a:spcBef>
              <a:buClr>
                <a:srgbClr val="000000"/>
              </a:buClr>
              <a:buSzPct val="45000"/>
              <a:buFont typeface="Wingdings" charset="2"/>
              <a:buChar char=""/>
            </a:pPr>
            <a:r>
              <a:rPr lang="lv-LV" sz="2200" b="0" strike="noStrike" spc="-1" dirty="0">
                <a:solidFill>
                  <a:srgbClr val="000000"/>
                </a:solidFill>
                <a:latin typeface="Times New Roman" panose="02020603050405020304" pitchFamily="18" charset="0"/>
                <a:cs typeface="Times New Roman" panose="02020603050405020304" pitchFamily="18" charset="0"/>
              </a:rPr>
              <a:t>Dokumentu sagatavošana, iesniegšana vietējās rīcības grupas atlasei,</a:t>
            </a:r>
          </a:p>
          <a:p>
            <a:pPr marL="342900" indent="-342900">
              <a:buFont typeface="Arial" panose="020B0604020202020204" pitchFamily="34" charset="0"/>
              <a:buChar char="•"/>
            </a:pPr>
            <a:r>
              <a:rPr lang="lv-LV" sz="2200" dirty="0">
                <a:latin typeface="Times New Roman" panose="02020603050405020304" pitchFamily="18" charset="0"/>
                <a:cs typeface="Times New Roman" panose="02020603050405020304" pitchFamily="18" charset="0"/>
              </a:rPr>
              <a:t>Sabiedrības Integrācijas Fonda «Visi kopā vasarā!» realizēšana,</a:t>
            </a:r>
          </a:p>
          <a:p>
            <a:pPr marL="342900" indent="-342900">
              <a:buFont typeface="Arial" panose="020B0604020202020204" pitchFamily="34" charset="0"/>
              <a:buChar char="•"/>
            </a:pPr>
            <a:r>
              <a:rPr lang="lv-LV" sz="2200" dirty="0">
                <a:latin typeface="Times New Roman" panose="02020603050405020304" pitchFamily="18" charset="0"/>
                <a:cs typeface="Times New Roman" panose="02020603050405020304" pitchFamily="18" charset="0"/>
              </a:rPr>
              <a:t>Aktīvo Iedzīvotāju Fondam projekta «Biedrības lauku partnerība Sēlija darbības pilnveidošana un stiprināšana» realizēšana,</a:t>
            </a:r>
            <a:endParaRPr lang="en-US" sz="2200" b="0" strike="noStrike" spc="-1" dirty="0">
              <a:solidFill>
                <a:srgbClr val="000000"/>
              </a:solidFill>
              <a:latin typeface="Times New Roman" panose="02020603050405020304" pitchFamily="18" charset="0"/>
              <a:cs typeface="Times New Roman" panose="02020603050405020304" pitchFamily="18" charset="0"/>
            </a:endParaRPr>
          </a:p>
          <a:p>
            <a:pPr marL="432000" indent="-324000" algn="just">
              <a:spcBef>
                <a:spcPts val="600"/>
              </a:spcBef>
              <a:buClr>
                <a:srgbClr val="000000"/>
              </a:buClr>
              <a:buSzPct val="45000"/>
              <a:buFont typeface="Wingdings" charset="2"/>
              <a:buChar char=""/>
            </a:pPr>
            <a:r>
              <a:rPr lang="en-US" sz="2200" b="0" strike="noStrike" spc="-1" dirty="0" err="1">
                <a:solidFill>
                  <a:srgbClr val="000000"/>
                </a:solidFill>
                <a:latin typeface="Times New Roman" panose="02020603050405020304" pitchFamily="18" charset="0"/>
                <a:cs typeface="Times New Roman" panose="02020603050405020304" pitchFamily="18" charset="0"/>
              </a:rPr>
              <a:t>Realizēto</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lv-LV" sz="2200" b="0" strike="noStrike" spc="-1" dirty="0">
                <a:solidFill>
                  <a:srgbClr val="000000"/>
                </a:solidFill>
                <a:latin typeface="Times New Roman" panose="02020603050405020304" pitchFamily="18" charset="0"/>
                <a:cs typeface="Times New Roman" panose="02020603050405020304" pitchFamily="18" charset="0"/>
              </a:rPr>
              <a:t>LEADER </a:t>
            </a:r>
            <a:r>
              <a:rPr lang="en-US" sz="2200" b="0" strike="noStrike" spc="-1" dirty="0" err="1">
                <a:solidFill>
                  <a:srgbClr val="000000"/>
                </a:solidFill>
                <a:latin typeface="Times New Roman" panose="02020603050405020304" pitchFamily="18" charset="0"/>
                <a:cs typeface="Times New Roman" panose="02020603050405020304" pitchFamily="18" charset="0"/>
              </a:rPr>
              <a:t>projektu</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uzraudzība</a:t>
            </a:r>
            <a:r>
              <a:rPr lang="en-US" sz="2200" b="0" strike="noStrike" spc="-1" dirty="0">
                <a:solidFill>
                  <a:srgbClr val="000000"/>
                </a:solidFill>
                <a:latin typeface="Times New Roman" panose="02020603050405020304" pitchFamily="18" charset="0"/>
                <a:cs typeface="Times New Roman" panose="02020603050405020304" pitchFamily="18" charset="0"/>
              </a:rPr>
              <a:t>,</a:t>
            </a:r>
            <a:endParaRPr lang="lv-LV" sz="2200" b="0" strike="noStrike" spc="-1" dirty="0">
              <a:solidFill>
                <a:srgbClr val="000000"/>
              </a:solidFill>
              <a:latin typeface="Times New Roman" panose="02020603050405020304" pitchFamily="18" charset="0"/>
              <a:cs typeface="Times New Roman" panose="02020603050405020304" pitchFamily="18" charset="0"/>
            </a:endParaRPr>
          </a:p>
          <a:p>
            <a:pPr marL="432000" indent="-324000" algn="just">
              <a:spcBef>
                <a:spcPts val="600"/>
              </a:spcBef>
              <a:buClr>
                <a:srgbClr val="000000"/>
              </a:buClr>
              <a:buSzPct val="45000"/>
              <a:buFont typeface="Wingdings" charset="2"/>
              <a:buChar char=""/>
            </a:pPr>
            <a:r>
              <a:rPr lang="lv-LV" sz="2200" b="0" strike="noStrike" spc="-1" dirty="0">
                <a:solidFill>
                  <a:srgbClr val="000000"/>
                </a:solidFill>
                <a:latin typeface="Times New Roman" panose="02020603050405020304" pitchFamily="18" charset="0"/>
                <a:cs typeface="Times New Roman" panose="02020603050405020304" pitchFamily="18" charset="0"/>
              </a:rPr>
              <a:t>Vietējās rīcības grupas LEADER stratēģijas izstrāde (iepirkuma sagatavošana, iesaiste),</a:t>
            </a:r>
          </a:p>
          <a:p>
            <a:pPr marL="432000" indent="-324000" algn="just">
              <a:spcBef>
                <a:spcPts val="600"/>
              </a:spcBef>
              <a:buClr>
                <a:srgbClr val="000000"/>
              </a:buClr>
              <a:buSzPct val="45000"/>
              <a:buFont typeface="Wingdings" charset="2"/>
              <a:buChar char=""/>
            </a:pPr>
            <a:r>
              <a:rPr lang="lv-LV" sz="2200" spc="-1" dirty="0">
                <a:solidFill>
                  <a:srgbClr val="000000"/>
                </a:solidFill>
                <a:latin typeface="Times New Roman" panose="02020603050405020304" pitchFamily="18" charset="0"/>
                <a:cs typeface="Times New Roman" panose="02020603050405020304" pitchFamily="18" charset="0"/>
              </a:rPr>
              <a:t>Grāmatvedības politikas izstrāde, ieviešana,</a:t>
            </a:r>
            <a:endParaRPr lang="en-US" sz="2200" b="0" strike="noStrike" spc="-1" dirty="0">
              <a:solidFill>
                <a:srgbClr val="000000"/>
              </a:solidFill>
              <a:latin typeface="Times New Roman" panose="02020603050405020304" pitchFamily="18" charset="0"/>
              <a:cs typeface="Times New Roman" panose="02020603050405020304" pitchFamily="18" charset="0"/>
            </a:endParaRPr>
          </a:p>
          <a:p>
            <a:pPr marL="432000" indent="-324000" algn="just">
              <a:spcBef>
                <a:spcPts val="600"/>
              </a:spcBef>
              <a:buClr>
                <a:srgbClr val="000000"/>
              </a:buClr>
              <a:buSzPct val="45000"/>
              <a:buFont typeface="Wingdings" charset="2"/>
              <a:buChar char=""/>
            </a:pP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Biedrības</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un Leader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programmas</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popularizēšana</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realizēto</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projektu</a:t>
            </a:r>
            <a:r>
              <a:rPr lang="lv-LV" sz="2200" b="0" strike="noStrike" spc="-1" dirty="0">
                <a:solidFill>
                  <a:srgbClr val="000000"/>
                </a:solidFill>
                <a:latin typeface="Times New Roman" panose="02020603050405020304" pitchFamily="18" charset="0"/>
                <a:ea typeface="Microsoft YaHei"/>
                <a:cs typeface="Times New Roman" panose="02020603050405020304" pitchFamily="18" charset="0"/>
              </a:rPr>
              <a:t> publicēšana</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biedrības</a:t>
            </a:r>
            <a:r>
              <a:rPr lang="lv-LV" sz="2200"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novadu</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mājas</a:t>
            </a:r>
            <a:r>
              <a:rPr lang="lv-LV"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lapās</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lv-LV" sz="2200" b="0" strike="noStrike" spc="-1" dirty="0">
                <a:solidFill>
                  <a:srgbClr val="000000"/>
                </a:solidFill>
                <a:latin typeface="Times New Roman" panose="02020603050405020304" pitchFamily="18" charset="0"/>
                <a:ea typeface="Microsoft YaHei"/>
                <a:cs typeface="Times New Roman" panose="02020603050405020304" pitchFamily="18" charset="0"/>
              </a:rPr>
              <a:t>novadu</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informatīvajos</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en-US" sz="2200" b="0" strike="noStrike" spc="-1" dirty="0" err="1">
                <a:solidFill>
                  <a:srgbClr val="000000"/>
                </a:solidFill>
                <a:latin typeface="Times New Roman" panose="02020603050405020304" pitchFamily="18" charset="0"/>
                <a:ea typeface="Microsoft YaHei"/>
                <a:cs typeface="Times New Roman" panose="02020603050405020304" pitchFamily="18" charset="0"/>
              </a:rPr>
              <a:t>izdevumos</a:t>
            </a:r>
            <a:r>
              <a:rPr lang="en-US" sz="2200" b="0" strike="noStrike" spc="-1" dirty="0">
                <a:solidFill>
                  <a:srgbClr val="000000"/>
                </a:solidFill>
                <a:latin typeface="Times New Roman" panose="02020603050405020304" pitchFamily="18" charset="0"/>
                <a:ea typeface="Microsoft YaHei"/>
                <a:cs typeface="Times New Roman" panose="02020603050405020304" pitchFamily="18" charset="0"/>
              </a:rPr>
              <a:t>, </a:t>
            </a:r>
            <a:r>
              <a:rPr lang="lv-LV" sz="2200" b="0" strike="noStrike" spc="-1" dirty="0">
                <a:solidFill>
                  <a:srgbClr val="000000"/>
                </a:solidFill>
                <a:latin typeface="Times New Roman" panose="02020603050405020304" pitchFamily="18" charset="0"/>
                <a:ea typeface="Microsoft YaHei"/>
                <a:cs typeface="Times New Roman" panose="02020603050405020304" pitchFamily="18" charset="0"/>
              </a:rPr>
              <a:t>sociālajos tīklos, </a:t>
            </a:r>
            <a:r>
              <a:rPr lang="en-US" sz="2200" b="0" strike="noStrike" spc="-1" dirty="0" err="1">
                <a:solidFill>
                  <a:srgbClr val="000000"/>
                </a:solidFill>
                <a:latin typeface="Times New Roman" panose="02020603050405020304" pitchFamily="18" charset="0"/>
                <a:cs typeface="Times New Roman" panose="02020603050405020304" pitchFamily="18" charset="0"/>
              </a:rPr>
              <a:t>tiekoties</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ar</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novadu</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biedrībām</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uzņ</a:t>
            </a:r>
            <a:r>
              <a:rPr lang="lv-LV" sz="2200" b="0" strike="noStrike" spc="-1" dirty="0">
                <a:solidFill>
                  <a:srgbClr val="000000"/>
                </a:solidFill>
                <a:latin typeface="Times New Roman" panose="02020603050405020304" pitchFamily="18" charset="0"/>
                <a:cs typeface="Times New Roman" panose="02020603050405020304" pitchFamily="18" charset="0"/>
              </a:rPr>
              <a:t>ē</a:t>
            </a:r>
            <a:r>
              <a:rPr lang="en-US" sz="2200" b="0" strike="noStrike" spc="-1" dirty="0" err="1">
                <a:solidFill>
                  <a:srgbClr val="000000"/>
                </a:solidFill>
                <a:latin typeface="Times New Roman" panose="02020603050405020304" pitchFamily="18" charset="0"/>
                <a:cs typeface="Times New Roman" panose="02020603050405020304" pitchFamily="18" charset="0"/>
              </a:rPr>
              <a:t>mējiem</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iedzīvotājiem</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pašvaldību</a:t>
            </a:r>
            <a:r>
              <a:rPr lang="en-US" sz="2200" b="0" strike="noStrike" spc="-1" dirty="0">
                <a:solidFill>
                  <a:srgbClr val="000000"/>
                </a:solidFill>
                <a:latin typeface="Times New Roman" panose="02020603050405020304" pitchFamily="18" charset="0"/>
                <a:cs typeface="Times New Roman" panose="02020603050405020304" pitchFamily="18" charset="0"/>
              </a:rPr>
              <a:t> </a:t>
            </a:r>
            <a:r>
              <a:rPr lang="en-US" sz="2200" b="0" strike="noStrike" spc="-1" dirty="0" err="1">
                <a:solidFill>
                  <a:srgbClr val="000000"/>
                </a:solidFill>
                <a:latin typeface="Times New Roman" panose="02020603050405020304" pitchFamily="18" charset="0"/>
                <a:cs typeface="Times New Roman" panose="02020603050405020304" pitchFamily="18" charset="0"/>
              </a:rPr>
              <a:t>speciālistiem</a:t>
            </a:r>
            <a:r>
              <a:rPr lang="lv-LV" sz="2200" b="0" strike="noStrike" spc="-1" dirty="0">
                <a:solidFill>
                  <a:srgbClr val="000000"/>
                </a:solidFill>
                <a:latin typeface="Times New Roman" panose="02020603050405020304" pitchFamily="18" charset="0"/>
                <a:cs typeface="Times New Roman" panose="02020603050405020304" pitchFamily="18" charset="0"/>
              </a:rPr>
              <a:t>.</a:t>
            </a:r>
            <a:endParaRPr lang="en-US" sz="2200" b="0" strike="noStrike" spc="-1" dirty="0">
              <a:solidFill>
                <a:srgbClr val="000000"/>
              </a:solidFill>
              <a:latin typeface="Times New Roman" panose="02020603050405020304" pitchFamily="18" charset="0"/>
              <a:cs typeface="Times New Roman" panose="02020603050405020304" pitchFamily="18" charset="0"/>
            </a:endParaRPr>
          </a:p>
          <a:p>
            <a:pPr marL="108000" algn="just">
              <a:spcBef>
                <a:spcPts val="1417"/>
              </a:spcBef>
              <a:buClr>
                <a:srgbClr val="000000"/>
              </a:buClr>
              <a:buSzPct val="45000"/>
            </a:pPr>
            <a:endParaRPr lang="en-US" sz="2200" b="0" strike="noStrike" spc="-1" dirty="0">
              <a:solidFill>
                <a:srgbClr val="000000"/>
              </a:solidFill>
              <a:latin typeface="Times New Roman" panose="02020603050405020304" pitchFamily="18" charset="0"/>
              <a:cs typeface="Times New Roman" panose="02020603050405020304" pitchFamily="18" charset="0"/>
            </a:endParaRPr>
          </a:p>
        </p:txBody>
      </p:sp>
      <p:pic>
        <p:nvPicPr>
          <p:cNvPr id="2" name="Picture">
            <a:extLst>
              <a:ext uri="{FF2B5EF4-FFF2-40B4-BE49-F238E27FC236}">
                <a16:creationId xmlns:a16="http://schemas.microsoft.com/office/drawing/2014/main" id="{686FC762-48C5-4399-8ED5-90D5FA53D799}"/>
              </a:ext>
            </a:extLst>
          </p:cNvPr>
          <p:cNvPicPr/>
          <p:nvPr/>
        </p:nvPicPr>
        <p:blipFill>
          <a:blip r:embed="rId2"/>
          <a:stretch/>
        </p:blipFill>
        <p:spPr>
          <a:xfrm>
            <a:off x="609480" y="65160"/>
            <a:ext cx="1172880" cy="1539360"/>
          </a:xfrm>
          <a:prstGeom prst="rect">
            <a:avLst/>
          </a:prstGeom>
          <a:ln>
            <a:noFill/>
          </a:ln>
        </p:spPr>
      </p:pic>
    </p:spTree>
    <p:extLst>
      <p:ext uri="{BB962C8B-B14F-4D97-AF65-F5344CB8AC3E}">
        <p14:creationId xmlns:p14="http://schemas.microsoft.com/office/powerpoint/2010/main" val="254588000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8824</TotalTime>
  <Words>1002</Words>
  <Application>Microsoft Office PowerPoint</Application>
  <PresentationFormat>Platekrāna</PresentationFormat>
  <Paragraphs>147</Paragraphs>
  <Slides>11</Slides>
  <Notes>0</Notes>
  <HiddenSlides>0</HiddenSlides>
  <MMClips>0</MMClips>
  <ScaleCrop>false</ScaleCrop>
  <HeadingPairs>
    <vt:vector size="6" baseType="variant">
      <vt:variant>
        <vt:lpstr>Lietotie fonti</vt:lpstr>
      </vt:variant>
      <vt:variant>
        <vt:i4>8</vt:i4>
      </vt:variant>
      <vt:variant>
        <vt:lpstr>Dizains</vt:lpstr>
      </vt:variant>
      <vt:variant>
        <vt:i4>3</vt:i4>
      </vt:variant>
      <vt:variant>
        <vt:lpstr>Slaidu virsraksti</vt:lpstr>
      </vt:variant>
      <vt:variant>
        <vt:i4>11</vt:i4>
      </vt:variant>
    </vt:vector>
  </HeadingPairs>
  <TitlesOfParts>
    <vt:vector size="22" baseType="lpstr">
      <vt:lpstr>Arial</vt:lpstr>
      <vt:lpstr>Calibri</vt:lpstr>
      <vt:lpstr>Calibri Light</vt:lpstr>
      <vt:lpstr>Liberation Serif</vt:lpstr>
      <vt:lpstr>Symbol</vt:lpstr>
      <vt:lpstr>Tahoma</vt:lpstr>
      <vt:lpstr>Times New Roman</vt:lpstr>
      <vt:lpstr>Wingdings</vt:lpstr>
      <vt:lpstr>Office Theme</vt:lpstr>
      <vt:lpstr>Office Theme</vt:lpstr>
      <vt:lpstr>Office Theme</vt:lpstr>
      <vt:lpstr>PowerPoint prezentācija</vt:lpstr>
      <vt:lpstr>PowerPoint prezentācija</vt:lpstr>
      <vt:lpstr>Darbinieki    </vt:lpstr>
      <vt:lpstr>2021/ 2022.gadā paveiktais</vt:lpstr>
      <vt:lpstr>   Finanses</vt:lpstr>
      <vt:lpstr>PowerPoint prezentācija</vt:lpstr>
      <vt:lpstr>PowerPoint prezentācija</vt:lpstr>
      <vt:lpstr>PowerPoint prezentācija</vt:lpstr>
      <vt:lpstr>PowerPoint prezentācija</vt:lpstr>
      <vt:lpstr>Revidenta ziņojums par biedrības “ Lauku partnerība Sēlija”  grāmatvedības dokumentu pārbaudi par 2021.gadu  </vt:lpstr>
      <vt:lpstr>PowerPoint prezentācija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prezentācija</dc:title>
  <dc:subject/>
  <dc:creator>Alda</dc:creator>
  <dc:description/>
  <cp:lastModifiedBy>User</cp:lastModifiedBy>
  <cp:revision>312</cp:revision>
  <cp:lastPrinted>2020-07-27T12:41:04Z</cp:lastPrinted>
  <dcterms:created xsi:type="dcterms:W3CDTF">2016-01-28T19:09:36Z</dcterms:created>
  <dcterms:modified xsi:type="dcterms:W3CDTF">2022-06-30T13:11:18Z</dcterms:modified>
  <dc:language>lv-LV</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Platekrāna</vt:lpwstr>
  </property>
  <property fmtid="{D5CDD505-2E9C-101B-9397-08002B2CF9AE}" pid="9" name="ScaleCrop">
    <vt:bool>false</vt:bool>
  </property>
  <property fmtid="{D5CDD505-2E9C-101B-9397-08002B2CF9AE}" pid="10" name="ShareDoc">
    <vt:bool>false</vt:bool>
  </property>
  <property fmtid="{D5CDD505-2E9C-101B-9397-08002B2CF9AE}" pid="11" name="Slides">
    <vt:i4>21</vt:i4>
  </property>
</Properties>
</file>