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2" r:id="rId7"/>
    <p:sldId id="265" r:id="rId8"/>
    <p:sldId id="277" r:id="rId9"/>
    <p:sldId id="266" r:id="rId10"/>
    <p:sldId id="263" r:id="rId11"/>
    <p:sldId id="264" r:id="rId12"/>
    <p:sldId id="276" r:id="rId13"/>
    <p:sldId id="271" r:id="rId14"/>
    <p:sldId id="272" r:id="rId15"/>
    <p:sldId id="273" r:id="rId16"/>
    <p:sldId id="274" r:id="rId17"/>
    <p:sldId id="260" r:id="rId18"/>
    <p:sldId id="267" r:id="rId19"/>
    <p:sldId id="27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1D8BD707-D9CF-40AE-B4C6-C98DA3205C09}" type="datetimeFigureOut">
              <a:rPr lang="en-US" smtClean="0"/>
              <a:pPr/>
              <a:t>4/1/2019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4/1/2019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4/1/2019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4/1/2019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4/1/2019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kancane.laura@gmail.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lv-LV" dirty="0"/>
              <a:t>LAUKU PARTNERĪBA “SĒLIJA”. </a:t>
            </a:r>
            <a:r>
              <a:rPr lang="lv-LV" sz="2200" dirty="0"/>
              <a:t>Kopsapulcei 25.03.2019. Krustpils pagasta </a:t>
            </a:r>
            <a:r>
              <a:rPr lang="lv-LV" sz="2200"/>
              <a:t>Kultūras namā</a:t>
            </a:r>
            <a:br>
              <a:rPr lang="lv-LV" sz="2200"/>
            </a:br>
            <a:r>
              <a:rPr lang="lv-LV" sz="2000" dirty="0"/>
              <a:t>s</a:t>
            </a:r>
            <a:r>
              <a:rPr lang="lv-LV" sz="2000"/>
              <a:t>agatavoja </a:t>
            </a:r>
            <a:r>
              <a:rPr lang="lv-LV" sz="2000" dirty="0"/>
              <a:t>izpilddirektore Ieva Jātniece.</a:t>
            </a:r>
          </a:p>
        </p:txBody>
      </p:sp>
      <p:sp>
        <p:nvSpPr>
          <p:cNvPr id="3" name="Subtitle 2"/>
          <p:cNvSpPr>
            <a:spLocks noGrp="1"/>
          </p:cNvSpPr>
          <p:nvPr>
            <p:ph type="subTitle" idx="1"/>
          </p:nvPr>
        </p:nvSpPr>
        <p:spPr/>
        <p:txBody>
          <a:bodyPr>
            <a:normAutofit/>
          </a:bodyPr>
          <a:lstStyle/>
          <a:p>
            <a:pPr algn="ctr"/>
            <a:r>
              <a:rPr lang="lv-LV" sz="3600" b="1" dirty="0"/>
              <a:t>2018.GADS</a:t>
            </a:r>
          </a:p>
          <a:p>
            <a:pPr algn="ctr"/>
            <a:endParaRPr lang="lv-LV" sz="3600" b="1" dirty="0"/>
          </a:p>
        </p:txBody>
      </p:sp>
      <p:pic>
        <p:nvPicPr>
          <p:cNvPr id="4" name="Picture 3" descr="portrait_colo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0" y="3886200"/>
            <a:ext cx="1524000" cy="1981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FINANSĒJUMS 2018.GADĀ</a:t>
            </a:r>
          </a:p>
        </p:txBody>
      </p:sp>
      <p:sp>
        <p:nvSpPr>
          <p:cNvPr id="7" name="Content Placeholder 6">
            <a:extLst>
              <a:ext uri="{FF2B5EF4-FFF2-40B4-BE49-F238E27FC236}">
                <a16:creationId xmlns:a16="http://schemas.microsoft.com/office/drawing/2014/main" id="{D6ACACF6-7F4A-4DB3-9BB5-8E1A6D9CB8ED}"/>
              </a:ext>
            </a:extLst>
          </p:cNvPr>
          <p:cNvSpPr>
            <a:spLocks noGrp="1"/>
          </p:cNvSpPr>
          <p:nvPr>
            <p:ph idx="1"/>
          </p:nvPr>
        </p:nvSpPr>
        <p:spPr/>
        <p:txBody>
          <a:bodyPr/>
          <a:lstStyle/>
          <a:p>
            <a:pPr algn="ctr"/>
            <a:r>
              <a:rPr lang="lv-LV" u="sng" dirty="0"/>
              <a:t>Izdevumi projektu ietvaros:</a:t>
            </a:r>
          </a:p>
          <a:p>
            <a:r>
              <a:rPr lang="lv-LV" b="1" dirty="0"/>
              <a:t>LEADER programmas administrēšana</a:t>
            </a:r>
            <a:r>
              <a:rPr lang="lv-LV" dirty="0"/>
              <a:t>:</a:t>
            </a:r>
          </a:p>
          <a:p>
            <a:r>
              <a:rPr lang="lv-LV" dirty="0"/>
              <a:t>Materiālu, uzturēšanas, sakaru, transporta izdevumi EUR 16 133.35 </a:t>
            </a:r>
          </a:p>
          <a:p>
            <a:r>
              <a:rPr lang="lv-LV" dirty="0"/>
              <a:t>Atalgojums EUR  27 920.68</a:t>
            </a:r>
          </a:p>
          <a:p>
            <a:r>
              <a:rPr lang="lv-LV" dirty="0"/>
              <a:t>VSAOI EUR 6727.64</a:t>
            </a:r>
          </a:p>
          <a:p>
            <a:r>
              <a:rPr lang="lv-LV" dirty="0"/>
              <a:t>KOPĀ – 50 781.67 </a:t>
            </a:r>
          </a:p>
          <a:p>
            <a:endParaRPr lang="lv-LV"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FINANSĒJUMS 2018.GADĀ</a:t>
            </a:r>
          </a:p>
        </p:txBody>
      </p:sp>
      <p:sp>
        <p:nvSpPr>
          <p:cNvPr id="3" name="Content Placeholder 2"/>
          <p:cNvSpPr>
            <a:spLocks noGrp="1"/>
          </p:cNvSpPr>
          <p:nvPr>
            <p:ph idx="1"/>
          </p:nvPr>
        </p:nvSpPr>
        <p:spPr/>
        <p:txBody>
          <a:bodyPr/>
          <a:lstStyle/>
          <a:p>
            <a:pPr algn="ctr"/>
            <a:r>
              <a:rPr lang="lv-LV" u="sng" dirty="0"/>
              <a:t>Izdevumi projektu ietvaros: </a:t>
            </a:r>
          </a:p>
          <a:p>
            <a:r>
              <a:rPr lang="lv-LV" b="1" dirty="0"/>
              <a:t>Projektā «Sēlijas salas» </a:t>
            </a:r>
          </a:p>
          <a:p>
            <a:r>
              <a:rPr lang="lv-LV" dirty="0"/>
              <a:t>Materiālu un pakalpojumu izdevumi EUR 19 700.00</a:t>
            </a:r>
          </a:p>
          <a:p>
            <a:r>
              <a:rPr lang="lv-LV" dirty="0"/>
              <a:t>Atalgojums EUR 2638.08</a:t>
            </a:r>
          </a:p>
          <a:p>
            <a:r>
              <a:rPr lang="lv-LV" dirty="0"/>
              <a:t>VOSAI EUR 633.48</a:t>
            </a:r>
          </a:p>
          <a:p>
            <a:r>
              <a:rPr lang="lv-LV" dirty="0"/>
              <a:t>KOPĀ EUR 42 671.56</a:t>
            </a:r>
          </a:p>
          <a:p>
            <a:endParaRPr lang="lv-LV" u="sng" dirty="0"/>
          </a:p>
          <a:p>
            <a:pPr algn="ctr"/>
            <a:endParaRPr lang="lv-LV"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FINANSĒJUMS 2018.GADĀ</a:t>
            </a:r>
          </a:p>
        </p:txBody>
      </p:sp>
      <p:sp>
        <p:nvSpPr>
          <p:cNvPr id="3" name="Content Placeholder 2"/>
          <p:cNvSpPr>
            <a:spLocks noGrp="1"/>
          </p:cNvSpPr>
          <p:nvPr>
            <p:ph idx="1"/>
          </p:nvPr>
        </p:nvSpPr>
        <p:spPr/>
        <p:txBody>
          <a:bodyPr/>
          <a:lstStyle/>
          <a:p>
            <a:pPr algn="ctr"/>
            <a:r>
              <a:rPr lang="lv-LV" u="sng" dirty="0"/>
              <a:t>Izdevumi projektu ietvaros: </a:t>
            </a:r>
          </a:p>
          <a:p>
            <a:r>
              <a:rPr lang="lv-LV" b="1" dirty="0"/>
              <a:t>Projektā «APSTELL» </a:t>
            </a:r>
          </a:p>
          <a:p>
            <a:r>
              <a:rPr lang="lv-LV" dirty="0"/>
              <a:t>Materiālu un pakalpojumu izdevumi EUR 7503.96</a:t>
            </a:r>
          </a:p>
          <a:p>
            <a:r>
              <a:rPr lang="lv-LV" dirty="0"/>
              <a:t>Šie izdevumi ietver metodiskā materiāla sagatavošanu, adaptācijas nodarbības, pieredzes apmaiņas delegācijas uzņemšanu, pieredzes apmaiņas vizīti Slovākijā.</a:t>
            </a:r>
          </a:p>
          <a:p>
            <a:endParaRPr lang="lv-LV" u="sng" dirty="0"/>
          </a:p>
          <a:p>
            <a:pPr algn="ctr"/>
            <a:endParaRPr lang="lv-LV" dirty="0"/>
          </a:p>
        </p:txBody>
      </p:sp>
    </p:spTree>
    <p:extLst>
      <p:ext uri="{BB962C8B-B14F-4D97-AF65-F5344CB8AC3E}">
        <p14:creationId xmlns:p14="http://schemas.microsoft.com/office/powerpoint/2010/main" val="1368730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4D3DD-5D20-420D-B76D-0851723168AB}"/>
              </a:ext>
            </a:extLst>
          </p:cNvPr>
          <p:cNvSpPr>
            <a:spLocks noGrp="1"/>
          </p:cNvSpPr>
          <p:nvPr>
            <p:ph type="title"/>
          </p:nvPr>
        </p:nvSpPr>
        <p:spPr/>
        <p:txBody>
          <a:bodyPr/>
          <a:lstStyle/>
          <a:p>
            <a:r>
              <a:rPr lang="lv-LV" dirty="0"/>
              <a:t>Finansējums 2018. gadā</a:t>
            </a:r>
          </a:p>
        </p:txBody>
      </p:sp>
      <p:sp>
        <p:nvSpPr>
          <p:cNvPr id="3" name="Content Placeholder 2">
            <a:extLst>
              <a:ext uri="{FF2B5EF4-FFF2-40B4-BE49-F238E27FC236}">
                <a16:creationId xmlns:a16="http://schemas.microsoft.com/office/drawing/2014/main" id="{667CFD96-5828-47E0-8FF3-F90905CF2E6C}"/>
              </a:ext>
            </a:extLst>
          </p:cNvPr>
          <p:cNvSpPr>
            <a:spLocks noGrp="1"/>
          </p:cNvSpPr>
          <p:nvPr>
            <p:ph idx="1"/>
          </p:nvPr>
        </p:nvSpPr>
        <p:spPr/>
        <p:txBody>
          <a:bodyPr>
            <a:normAutofit fontScale="70000" lnSpcReduction="20000"/>
          </a:bodyPr>
          <a:lstStyle/>
          <a:p>
            <a:r>
              <a:rPr lang="lv-LV" b="1" u="sng" dirty="0"/>
              <a:t>Izdevumi no  biedru naudas:</a:t>
            </a:r>
            <a:endParaRPr lang="lv-LV" dirty="0"/>
          </a:p>
          <a:p>
            <a:pPr lvl="0"/>
            <a:r>
              <a:rPr lang="lv-LV" dirty="0"/>
              <a:t>Konta apkalpošanas izmaksas- 87.94 EUR</a:t>
            </a:r>
          </a:p>
          <a:p>
            <a:pPr marL="0" lvl="0" indent="0">
              <a:buNone/>
            </a:pPr>
            <a:r>
              <a:rPr lang="lv-LV" dirty="0"/>
              <a:t>      Eksporta kluba pasākumu organizēšanu 2017.g.decembrī – 60.00 EUR</a:t>
            </a:r>
          </a:p>
          <a:p>
            <a:pPr lvl="0"/>
            <a:r>
              <a:rPr lang="lv-LV" dirty="0"/>
              <a:t>12.97 EUR (kafija, tualetes papīrs) </a:t>
            </a:r>
          </a:p>
          <a:p>
            <a:pPr lvl="0"/>
            <a:r>
              <a:rPr lang="lv-LV" dirty="0"/>
              <a:t>14.00 EUR (kafijas pauze darba grupai Sēlijas Salas</a:t>
            </a:r>
          </a:p>
          <a:p>
            <a:pPr lvl="0"/>
            <a:r>
              <a:rPr lang="lv-LV" dirty="0"/>
              <a:t>Grāmatvedības programmas Zalktis jauninājums – 29.00 EUR</a:t>
            </a:r>
          </a:p>
          <a:p>
            <a:pPr lvl="0"/>
            <a:r>
              <a:rPr lang="lv-LV" dirty="0"/>
              <a:t>SIA Kalniņā – 25.00 EUR (valdes sēdes (maizītes paplāte)</a:t>
            </a:r>
          </a:p>
          <a:p>
            <a:pPr lvl="0"/>
            <a:r>
              <a:rPr lang="lv-LV" dirty="0"/>
              <a:t>Uzņēmumu reģistrs – 18.23 EUR</a:t>
            </a:r>
          </a:p>
          <a:p>
            <a:pPr lvl="0"/>
            <a:r>
              <a:rPr lang="lv-LV" dirty="0"/>
              <a:t>500.00 EUR par projekta ENPORTB iesnieguma sagatavošanu un iesniegšanu</a:t>
            </a:r>
          </a:p>
          <a:p>
            <a:pPr lvl="0"/>
            <a:r>
              <a:rPr lang="lv-LV" dirty="0"/>
              <a:t>Plaukts kvalitātes zīmes produkcijai -200.00 EUR</a:t>
            </a:r>
          </a:p>
          <a:p>
            <a:pPr lvl="0"/>
            <a:r>
              <a:rPr lang="lv-LV" dirty="0"/>
              <a:t> Produkti semināram 30.05.2018. Gārsenē – 38.71 EUR</a:t>
            </a:r>
          </a:p>
          <a:p>
            <a:pPr lvl="0"/>
            <a:r>
              <a:rPr lang="lv-LV" dirty="0"/>
              <a:t>SIA Kalniņā  ēdināšana 37.50 EUR (jūnijs) valdes sēde</a:t>
            </a:r>
          </a:p>
          <a:p>
            <a:pPr lvl="0"/>
            <a:r>
              <a:rPr lang="lv-LV" dirty="0"/>
              <a:t>Projekta vērtētāju degviela- 36.92 EUR</a:t>
            </a:r>
          </a:p>
          <a:p>
            <a:pPr lvl="0"/>
            <a:r>
              <a:rPr lang="lv-LV" dirty="0"/>
              <a:t>Konkursa Vedējs izdevumi- 413.30 EUR</a:t>
            </a:r>
          </a:p>
          <a:p>
            <a:pPr lvl="0"/>
            <a:r>
              <a:rPr lang="lv-LV" dirty="0"/>
              <a:t>Par realizēto preci Raiņa muzejā </a:t>
            </a:r>
            <a:r>
              <a:rPr lang="lv-LV" dirty="0" err="1"/>
              <a:t>Tadenava</a:t>
            </a:r>
            <a:r>
              <a:rPr lang="lv-LV" dirty="0"/>
              <a:t>- 112.00 EUR</a:t>
            </a:r>
          </a:p>
          <a:p>
            <a:endParaRPr lang="lv-LV" dirty="0"/>
          </a:p>
        </p:txBody>
      </p:sp>
    </p:spTree>
    <p:extLst>
      <p:ext uri="{BB962C8B-B14F-4D97-AF65-F5344CB8AC3E}">
        <p14:creationId xmlns:p14="http://schemas.microsoft.com/office/powerpoint/2010/main" val="10165923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9DC4D-38ED-42C8-AA96-3D0921DA1FDB}"/>
              </a:ext>
            </a:extLst>
          </p:cNvPr>
          <p:cNvSpPr>
            <a:spLocks noGrp="1"/>
          </p:cNvSpPr>
          <p:nvPr>
            <p:ph type="title"/>
          </p:nvPr>
        </p:nvSpPr>
        <p:spPr/>
        <p:txBody>
          <a:bodyPr/>
          <a:lstStyle/>
          <a:p>
            <a:r>
              <a:rPr lang="lv-LV" dirty="0"/>
              <a:t>FINANSĒJUMS 2018.GADĀ</a:t>
            </a:r>
          </a:p>
        </p:txBody>
      </p:sp>
      <p:sp>
        <p:nvSpPr>
          <p:cNvPr id="3" name="Content Placeholder 2">
            <a:extLst>
              <a:ext uri="{FF2B5EF4-FFF2-40B4-BE49-F238E27FC236}">
                <a16:creationId xmlns:a16="http://schemas.microsoft.com/office/drawing/2014/main" id="{3CADE86A-AC81-4C51-99AC-74EA45AB6286}"/>
              </a:ext>
            </a:extLst>
          </p:cNvPr>
          <p:cNvSpPr>
            <a:spLocks noGrp="1"/>
          </p:cNvSpPr>
          <p:nvPr>
            <p:ph idx="1"/>
          </p:nvPr>
        </p:nvSpPr>
        <p:spPr/>
        <p:txBody>
          <a:bodyPr>
            <a:normAutofit fontScale="70000" lnSpcReduction="20000"/>
          </a:bodyPr>
          <a:lstStyle/>
          <a:p>
            <a:pPr lvl="0"/>
            <a:r>
              <a:rPr lang="lv-LV" dirty="0"/>
              <a:t>LEADER izdevumi- 105.35 EUR (neattiecināmās izmaksas)</a:t>
            </a:r>
          </a:p>
          <a:p>
            <a:pPr lvl="0"/>
            <a:r>
              <a:rPr lang="lv-LV" dirty="0"/>
              <a:t>Kafijas pauzes nodrošināšana- 45.00 EUR</a:t>
            </a:r>
          </a:p>
          <a:p>
            <a:pPr lvl="0"/>
            <a:r>
              <a:rPr lang="lv-LV" dirty="0"/>
              <a:t>Apsveikuma </a:t>
            </a:r>
            <a:r>
              <a:rPr lang="lv-LV" dirty="0" err="1"/>
              <a:t>kart</a:t>
            </a:r>
            <a:r>
              <a:rPr lang="lv-LV" dirty="0"/>
              <a:t>. </a:t>
            </a:r>
            <a:r>
              <a:rPr lang="lv-LV" dirty="0" err="1"/>
              <a:t>izg</a:t>
            </a:r>
            <a:r>
              <a:rPr lang="lv-LV" dirty="0"/>
              <a:t>. – 96.00 EUR</a:t>
            </a:r>
          </a:p>
          <a:p>
            <a:pPr lvl="0"/>
            <a:r>
              <a:rPr lang="lv-LV" dirty="0"/>
              <a:t>Prezentācijas suvenīru </a:t>
            </a:r>
            <a:r>
              <a:rPr lang="lv-LV" dirty="0" err="1"/>
              <a:t>izg</a:t>
            </a:r>
            <a:r>
              <a:rPr lang="lv-LV" dirty="0"/>
              <a:t>. – 58.08 EUR</a:t>
            </a:r>
          </a:p>
          <a:p>
            <a:pPr lvl="0"/>
            <a:r>
              <a:rPr lang="lv-LV" dirty="0"/>
              <a:t>Par kafiju prezentācijas materiāliem- 13.25 EUR</a:t>
            </a:r>
          </a:p>
          <a:p>
            <a:pPr lvl="0"/>
            <a:r>
              <a:rPr lang="lv-LV" dirty="0"/>
              <a:t>Stikla šķīvis ies. – 20.00 EUR</a:t>
            </a:r>
          </a:p>
          <a:p>
            <a:pPr lvl="0"/>
            <a:r>
              <a:rPr lang="lv-LV" dirty="0"/>
              <a:t>Pasta izdevumi- 19.26 EUR</a:t>
            </a:r>
          </a:p>
          <a:p>
            <a:pPr lvl="0"/>
            <a:r>
              <a:rPr lang="lv-LV" dirty="0"/>
              <a:t>Par ziediem- 13.20 EUR</a:t>
            </a:r>
          </a:p>
          <a:p>
            <a:pPr lvl="0"/>
            <a:r>
              <a:rPr lang="lv-LV" dirty="0"/>
              <a:t>Līdzfinansējums projektā Sēlijas salas aktivitātē Saucēji salās -2000.00 EUR</a:t>
            </a:r>
          </a:p>
          <a:p>
            <a:pPr lvl="0"/>
            <a:r>
              <a:rPr lang="lv-LV" dirty="0"/>
              <a:t>Moldovas delegācijas ” vakariņas – 35.00 EUR</a:t>
            </a:r>
          </a:p>
          <a:p>
            <a:pPr lvl="0"/>
            <a:r>
              <a:rPr lang="lv-LV" dirty="0"/>
              <a:t>Ēdināšanas pakalpojumi padomes sēdēm – 84.  00 EUR ( 19.07.2018. un 17.10.2018.)</a:t>
            </a:r>
          </a:p>
          <a:p>
            <a:pPr lvl="0"/>
            <a:r>
              <a:rPr lang="lv-LV" dirty="0"/>
              <a:t>Suvenīri  - 67.00 EUR</a:t>
            </a:r>
          </a:p>
          <a:p>
            <a:pPr lvl="0"/>
            <a:r>
              <a:rPr lang="lv-LV" dirty="0"/>
              <a:t>Antivīrusa licence – 17.90 EUR</a:t>
            </a:r>
          </a:p>
          <a:p>
            <a:pPr lvl="0"/>
            <a:r>
              <a:rPr lang="lv-LV" dirty="0"/>
              <a:t>Degviela- 19.94 EUR</a:t>
            </a:r>
          </a:p>
          <a:p>
            <a:r>
              <a:rPr lang="lv-LV" b="1" dirty="0"/>
              <a:t>KOPĀ izdevumi no biedru naudas  – 4179.55 EUR</a:t>
            </a:r>
            <a:endParaRPr lang="lv-LV" dirty="0"/>
          </a:p>
          <a:p>
            <a:endParaRPr lang="lv-LV" dirty="0"/>
          </a:p>
        </p:txBody>
      </p:sp>
    </p:spTree>
    <p:extLst>
      <p:ext uri="{BB962C8B-B14F-4D97-AF65-F5344CB8AC3E}">
        <p14:creationId xmlns:p14="http://schemas.microsoft.com/office/powerpoint/2010/main" val="2825658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A9D65-639A-456A-9715-1B8CD3D628E2}"/>
              </a:ext>
            </a:extLst>
          </p:cNvPr>
          <p:cNvSpPr>
            <a:spLocks noGrp="1"/>
          </p:cNvSpPr>
          <p:nvPr>
            <p:ph type="title"/>
          </p:nvPr>
        </p:nvSpPr>
        <p:spPr/>
        <p:txBody>
          <a:bodyPr/>
          <a:lstStyle/>
          <a:p>
            <a:r>
              <a:rPr lang="lv-LV" dirty="0"/>
              <a:t>REVIDENTA ZIŅOJUMS</a:t>
            </a:r>
          </a:p>
        </p:txBody>
      </p:sp>
      <p:sp>
        <p:nvSpPr>
          <p:cNvPr id="3" name="Content Placeholder 2">
            <a:extLst>
              <a:ext uri="{FF2B5EF4-FFF2-40B4-BE49-F238E27FC236}">
                <a16:creationId xmlns:a16="http://schemas.microsoft.com/office/drawing/2014/main" id="{42D448A5-18D8-4789-8AFA-EA0DCC393E8D}"/>
              </a:ext>
            </a:extLst>
          </p:cNvPr>
          <p:cNvSpPr>
            <a:spLocks noGrp="1"/>
          </p:cNvSpPr>
          <p:nvPr>
            <p:ph idx="1"/>
          </p:nvPr>
        </p:nvSpPr>
        <p:spPr/>
        <p:txBody>
          <a:bodyPr>
            <a:normAutofit fontScale="40000" lnSpcReduction="20000"/>
          </a:bodyPr>
          <a:lstStyle/>
          <a:p>
            <a:pPr algn="ctr"/>
            <a:r>
              <a:rPr lang="lv-LV" dirty="0"/>
              <a:t>Revidenta ziņojums par biedrības “ Lauku partnerība Sēlija” grāmatvedības</a:t>
            </a:r>
          </a:p>
          <a:p>
            <a:pPr algn="ctr"/>
            <a:r>
              <a:rPr lang="da-DK" dirty="0"/>
              <a:t>dokumentu pārbaudi par 2018.gadu</a:t>
            </a:r>
          </a:p>
          <a:p>
            <a:r>
              <a:rPr lang="lv-LV" dirty="0"/>
              <a:t>Esmu veikusi biedrības “ Lauku partnerība Sēlija ” pievienotajā gada pārskatā</a:t>
            </a:r>
          </a:p>
          <a:p>
            <a:r>
              <a:rPr lang="lv-LV" dirty="0"/>
              <a:t>ietvertā finanšu pārskata revīziju. Revīzija tika veikta tā, lai iegūtu pietiekamu pārliecību</a:t>
            </a:r>
          </a:p>
          <a:p>
            <a:r>
              <a:rPr lang="lv-LV" dirty="0"/>
              <a:t>par to, ka gada pārskats nesatur būtiskas kļūdas. Revīzijas laikā izlases veidā tika veikta</a:t>
            </a:r>
          </a:p>
          <a:p>
            <a:r>
              <a:rPr lang="lv-LV" dirty="0"/>
              <a:t>2018.gada gada pārskata pievienotā finanšu pārskata uzrādīto summu un</a:t>
            </a:r>
          </a:p>
          <a:p>
            <a:r>
              <a:rPr lang="lv-LV" dirty="0"/>
              <a:t>grāmatvedības dokumentu pārbaude.</a:t>
            </a:r>
          </a:p>
          <a:p>
            <a:r>
              <a:rPr lang="lv-LV" dirty="0"/>
              <a:t>Pievienotais finanšu pārskats ietver:</a:t>
            </a:r>
          </a:p>
          <a:p>
            <a:r>
              <a:rPr lang="it-IT" dirty="0"/>
              <a:t> Bilanci uz 2018.gada 31.decembri</a:t>
            </a:r>
          </a:p>
          <a:p>
            <a:r>
              <a:rPr lang="lv-LV" dirty="0"/>
              <a:t> Ieņēmumu un izdevumu pārskatu uz 2018.gada 31.decembri</a:t>
            </a:r>
          </a:p>
          <a:p>
            <a:r>
              <a:rPr lang="lv-LV" dirty="0"/>
              <a:t> Finanšu pārskata pielikumu, kas ietver nozīmīgu grāmatvedības uzskaites principu</a:t>
            </a:r>
          </a:p>
          <a:p>
            <a:r>
              <a:rPr lang="lv-LV" dirty="0"/>
              <a:t>kopsavilkumu un citu paskaidrojošo informāciju.</a:t>
            </a:r>
          </a:p>
          <a:p>
            <a:r>
              <a:rPr lang="lv-LV" dirty="0"/>
              <a:t>Gada pārskats sniedz skaidru un patiesu priekšstatu par biedrības “ Lauku</a:t>
            </a:r>
          </a:p>
          <a:p>
            <a:r>
              <a:rPr lang="lv-LV" dirty="0"/>
              <a:t>partnerība Sēlija” finansiālo stāvokli uz 2018.gada 31.decembri, kā arī par tās darbības</a:t>
            </a:r>
          </a:p>
          <a:p>
            <a:r>
              <a:rPr lang="lv-LV" dirty="0"/>
              <a:t>rezultātu gadam, kas beidzas 2018.gada 31.decembrī, saskaņā ar Latvijas Republikas</a:t>
            </a:r>
          </a:p>
          <a:p>
            <a:r>
              <a:rPr lang="lv-LV" dirty="0"/>
              <a:t>Ministru kabineta 2006.gada 3.oktobra noteikumiem Nr. 808 “ Noteikumi par biedrību,</a:t>
            </a:r>
          </a:p>
          <a:p>
            <a:r>
              <a:rPr lang="lv-LV" dirty="0"/>
              <a:t>nodibinājumu un arodbiedrību gada pārskatiem” .</a:t>
            </a:r>
          </a:p>
          <a:p>
            <a:r>
              <a:rPr lang="lv-LV" dirty="0"/>
              <a:t>Par citu gada pārskatā ietverto informāciju atbild biedrības vadība. Citu</a:t>
            </a:r>
          </a:p>
          <a:p>
            <a:r>
              <a:rPr lang="lv-LV" dirty="0"/>
              <a:t>informāciju veido Vadības ziņojums, kas ir pievienots gada pārskatam.</a:t>
            </a:r>
          </a:p>
          <a:p>
            <a:r>
              <a:rPr lang="lv-LV" dirty="0"/>
              <a:t>Laura </a:t>
            </a:r>
            <a:r>
              <a:rPr lang="lv-LV" dirty="0" err="1"/>
              <a:t>Ponomarenko</a:t>
            </a:r>
            <a:r>
              <a:rPr lang="lv-LV" dirty="0"/>
              <a:t> </a:t>
            </a:r>
          </a:p>
          <a:p>
            <a:r>
              <a:rPr lang="lv-LV" dirty="0"/>
              <a:t>Biedrības “ Lauku partnerība Sēlija” revidente</a:t>
            </a:r>
          </a:p>
          <a:p>
            <a:r>
              <a:rPr lang="lv-LV" dirty="0"/>
              <a:t>Aknīstē</a:t>
            </a:r>
          </a:p>
          <a:p>
            <a:r>
              <a:rPr lang="lv-LV" dirty="0"/>
              <a:t>2019.gada 21.martā</a:t>
            </a:r>
          </a:p>
          <a:p>
            <a:r>
              <a:rPr lang="lv-LV" dirty="0"/>
              <a:t>SIA „Areta ”</a:t>
            </a:r>
          </a:p>
          <a:p>
            <a:r>
              <a:rPr lang="lv-LV" dirty="0"/>
              <a:t>Reģ.nr.45403039810</a:t>
            </a:r>
          </a:p>
          <a:p>
            <a:r>
              <a:rPr lang="lv-LV" dirty="0"/>
              <a:t>Jēkabpils, Viestura iela 36A-47, LV-5201; </a:t>
            </a:r>
            <a:r>
              <a:rPr lang="lv-LV" dirty="0">
                <a:hlinkClick r:id="rId2"/>
              </a:rPr>
              <a:t>kancane.laura@gmail.com</a:t>
            </a:r>
            <a:r>
              <a:rPr lang="lv-LV" dirty="0"/>
              <a:t> </a:t>
            </a:r>
          </a:p>
        </p:txBody>
      </p:sp>
    </p:spTree>
    <p:extLst>
      <p:ext uri="{BB962C8B-B14F-4D97-AF65-F5344CB8AC3E}">
        <p14:creationId xmlns:p14="http://schemas.microsoft.com/office/powerpoint/2010/main" val="2669628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10A0E-03B6-400B-A463-DBE249A2A542}"/>
              </a:ext>
            </a:extLst>
          </p:cNvPr>
          <p:cNvSpPr>
            <a:spLocks noGrp="1"/>
          </p:cNvSpPr>
          <p:nvPr>
            <p:ph type="title"/>
          </p:nvPr>
        </p:nvSpPr>
        <p:spPr/>
        <p:txBody>
          <a:bodyPr/>
          <a:lstStyle/>
          <a:p>
            <a:r>
              <a:rPr lang="lv-LV" dirty="0"/>
              <a:t>REVIDENTA IETEIKUMI</a:t>
            </a:r>
          </a:p>
        </p:txBody>
      </p:sp>
      <p:sp>
        <p:nvSpPr>
          <p:cNvPr id="3" name="Content Placeholder 2">
            <a:extLst>
              <a:ext uri="{FF2B5EF4-FFF2-40B4-BE49-F238E27FC236}">
                <a16:creationId xmlns:a16="http://schemas.microsoft.com/office/drawing/2014/main" id="{57EAFA7D-5824-4F35-B706-245944ADD6ED}"/>
              </a:ext>
            </a:extLst>
          </p:cNvPr>
          <p:cNvSpPr>
            <a:spLocks noGrp="1"/>
          </p:cNvSpPr>
          <p:nvPr>
            <p:ph idx="1"/>
          </p:nvPr>
        </p:nvSpPr>
        <p:spPr/>
        <p:txBody>
          <a:bodyPr/>
          <a:lstStyle/>
          <a:p>
            <a:r>
              <a:rPr lang="lv-LV" dirty="0"/>
              <a:t>Ieteicams uzlabot grāmatvedības uzskaites pārskatāmību, izdalot rezerves fondus atsevišķi katram realizētajam projektam un atsevišķi ieņēmumiem no biedru naudām, līdz ar to gada pārskatā būtu skaidri izdalīti ieņēmumi un izdevumi no katra konkrētā projekta un biedrību naudām, kā arī visas naudas plūsmas būtu daudz pārskatāmākas un vieglāk saprotamākas trešajām personām.  </a:t>
            </a:r>
          </a:p>
        </p:txBody>
      </p:sp>
    </p:spTree>
    <p:extLst>
      <p:ext uri="{BB962C8B-B14F-4D97-AF65-F5344CB8AC3E}">
        <p14:creationId xmlns:p14="http://schemas.microsoft.com/office/powerpoint/2010/main" val="2461161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KAS AKTUĀLS ŠOGAD? </a:t>
            </a:r>
          </a:p>
        </p:txBody>
      </p:sp>
      <p:sp>
        <p:nvSpPr>
          <p:cNvPr id="3" name="Content Placeholder 2"/>
          <p:cNvSpPr>
            <a:spLocks noGrp="1"/>
          </p:cNvSpPr>
          <p:nvPr>
            <p:ph idx="1"/>
          </p:nvPr>
        </p:nvSpPr>
        <p:spPr/>
        <p:txBody>
          <a:bodyPr/>
          <a:lstStyle/>
          <a:p>
            <a:r>
              <a:rPr lang="lv-LV" dirty="0"/>
              <a:t>PROJEKTU RAKSTĪŠANAS KURSI</a:t>
            </a:r>
          </a:p>
          <a:p>
            <a:r>
              <a:rPr lang="lv-LV" dirty="0"/>
              <a:t>STRATĒĢIJAS GROZĪJUMI</a:t>
            </a:r>
          </a:p>
          <a:p>
            <a:r>
              <a:rPr lang="lv-LV" dirty="0"/>
              <a:t>MĀJASLAPA</a:t>
            </a:r>
          </a:p>
          <a:p>
            <a:r>
              <a:rPr lang="lv-LV" dirty="0"/>
              <a:t>BALTTOUR</a:t>
            </a:r>
          </a:p>
          <a:p>
            <a:r>
              <a:rPr lang="lv-LV" dirty="0"/>
              <a:t>NVO INICIATĪVU KONKURSS – iesniegti 2 projekti; gaidām līdz 1.aprīlim.</a:t>
            </a:r>
          </a:p>
          <a:p>
            <a:endParaRPr lang="lv-LV" dirty="0"/>
          </a:p>
          <a:p>
            <a:endParaRPr lang="lv-LV"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KO PLĀNOJAM?</a:t>
            </a:r>
          </a:p>
        </p:txBody>
      </p:sp>
      <p:sp>
        <p:nvSpPr>
          <p:cNvPr id="3" name="Content Placeholder 2"/>
          <p:cNvSpPr>
            <a:spLocks noGrp="1"/>
          </p:cNvSpPr>
          <p:nvPr>
            <p:ph idx="1"/>
          </p:nvPr>
        </p:nvSpPr>
        <p:spPr/>
        <p:txBody>
          <a:bodyPr/>
          <a:lstStyle/>
          <a:p>
            <a:r>
              <a:rPr lang="lv-LV" dirty="0"/>
              <a:t>LEADER PROJEKTU KONKURSU MAIJĀ – JŪNIJĀ</a:t>
            </a:r>
          </a:p>
          <a:p>
            <a:r>
              <a:rPr lang="lv-LV" dirty="0"/>
              <a:t>PASĀKUMUS 17 “SALĀS”</a:t>
            </a:r>
          </a:p>
          <a:p>
            <a:r>
              <a:rPr lang="lv-LV" dirty="0"/>
              <a:t>SAGATAVOT PIEREDZES APMAIŅAS VIZĪTES PIEDĀVĀJUMU MŪSU TERITORIJAI</a:t>
            </a:r>
          </a:p>
          <a:p>
            <a:r>
              <a:rPr lang="lv-LV" dirty="0"/>
              <a:t>KONKURSU “VEDĒJS”</a:t>
            </a:r>
          </a:p>
          <a:p>
            <a:r>
              <a:rPr lang="lv-LV" dirty="0"/>
              <a:t>UZSĀKT PROJEKTU</a:t>
            </a:r>
            <a:r>
              <a:rPr lang="lv-LV" b="1" dirty="0"/>
              <a:t> “ENPORTβ - vienotas pieejas veidošana  lauku tūrisma ilgtspējīgā attīstībā”. </a:t>
            </a:r>
            <a:endParaRPr lang="lv-LV"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E3383-8899-4F7E-B939-92A7506EAD78}"/>
              </a:ext>
            </a:extLst>
          </p:cNvPr>
          <p:cNvSpPr>
            <a:spLocks noGrp="1"/>
          </p:cNvSpPr>
          <p:nvPr>
            <p:ph type="title"/>
          </p:nvPr>
        </p:nvSpPr>
        <p:spPr/>
        <p:txBody>
          <a:bodyPr/>
          <a:lstStyle/>
          <a:p>
            <a:r>
              <a:rPr lang="lv-LV" dirty="0"/>
              <a:t>KO PLĀNOJAM?</a:t>
            </a:r>
          </a:p>
        </p:txBody>
      </p:sp>
      <p:sp>
        <p:nvSpPr>
          <p:cNvPr id="3" name="Content Placeholder 2">
            <a:extLst>
              <a:ext uri="{FF2B5EF4-FFF2-40B4-BE49-F238E27FC236}">
                <a16:creationId xmlns:a16="http://schemas.microsoft.com/office/drawing/2014/main" id="{DD02AACC-B165-4C85-986C-5A28C805635A}"/>
              </a:ext>
            </a:extLst>
          </p:cNvPr>
          <p:cNvSpPr>
            <a:spLocks noGrp="1"/>
          </p:cNvSpPr>
          <p:nvPr>
            <p:ph idx="1"/>
          </p:nvPr>
        </p:nvSpPr>
        <p:spPr/>
        <p:txBody>
          <a:bodyPr/>
          <a:lstStyle/>
          <a:p>
            <a:pPr algn="ctr"/>
            <a:r>
              <a:rPr lang="lv-LV" dirty="0"/>
              <a:t>BIEDRU IETEIKUMI UN VĒLMES? </a:t>
            </a:r>
          </a:p>
          <a:p>
            <a:pPr algn="ctr"/>
            <a:endParaRPr lang="lv-LV" dirty="0"/>
          </a:p>
          <a:p>
            <a:pPr algn="ctr"/>
            <a:endParaRPr lang="lv-LV" dirty="0"/>
          </a:p>
        </p:txBody>
      </p:sp>
    </p:spTree>
    <p:extLst>
      <p:ext uri="{BB962C8B-B14F-4D97-AF65-F5344CB8AC3E}">
        <p14:creationId xmlns:p14="http://schemas.microsoft.com/office/powerpoint/2010/main" val="3862173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LEADER PROGRAMMAS IEVIEŠANA</a:t>
            </a:r>
          </a:p>
        </p:txBody>
      </p:sp>
      <p:sp>
        <p:nvSpPr>
          <p:cNvPr id="3" name="Content Placeholder 2"/>
          <p:cNvSpPr>
            <a:spLocks noGrp="1"/>
          </p:cNvSpPr>
          <p:nvPr>
            <p:ph idx="1"/>
          </p:nvPr>
        </p:nvSpPr>
        <p:spPr/>
        <p:txBody>
          <a:bodyPr/>
          <a:lstStyle/>
          <a:p>
            <a:r>
              <a:rPr lang="lv-LV" dirty="0"/>
              <a:t>2 KONKURSI</a:t>
            </a:r>
          </a:p>
          <a:p>
            <a:r>
              <a:rPr lang="lv-LV" dirty="0"/>
              <a:t>IESNIEGTI 32 PROJEKTI</a:t>
            </a:r>
          </a:p>
          <a:p>
            <a:r>
              <a:rPr lang="lv-LV" dirty="0"/>
              <a:t>APSTIPRINĀTI 19 PROJEKTI</a:t>
            </a:r>
          </a:p>
          <a:p>
            <a:r>
              <a:rPr lang="lv-LV" dirty="0"/>
              <a:t>UZŅĒMĒJDARBĪBAS AKTIVITĀTĒ IESNIEGTI 14 PROJEKTI</a:t>
            </a:r>
          </a:p>
          <a:p>
            <a:r>
              <a:rPr lang="lv-LV" dirty="0"/>
              <a:t>APSTIPRINĀTI 9 PROJEKTI</a:t>
            </a:r>
          </a:p>
          <a:p>
            <a:r>
              <a:rPr lang="lv-LV" dirty="0"/>
              <a:t>SABIEDRISKĀ LABUMA AKTIVITĀTĒ IESNIEGTI 18 PROJEKTI</a:t>
            </a:r>
          </a:p>
          <a:p>
            <a:r>
              <a:rPr lang="lv-LV" dirty="0"/>
              <a:t>APSTIPRINĀTI 10 PROJEKTI.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LEADER PROGRAMMAS IEVIEŠANA</a:t>
            </a:r>
          </a:p>
        </p:txBody>
      </p:sp>
      <p:sp>
        <p:nvSpPr>
          <p:cNvPr id="3" name="Content Placeholder 2"/>
          <p:cNvSpPr>
            <a:spLocks noGrp="1"/>
          </p:cNvSpPr>
          <p:nvPr>
            <p:ph idx="1"/>
          </p:nvPr>
        </p:nvSpPr>
        <p:spPr/>
        <p:txBody>
          <a:bodyPr/>
          <a:lstStyle/>
          <a:p>
            <a:r>
              <a:rPr lang="lv-LV" dirty="0"/>
              <a:t>SEPTEMBRĪ SASNIEGTI PLĀNOTIE REZULTĀTI, LAI PIEPRASĪTU PAPILDUS FINANSĒJUMU </a:t>
            </a:r>
          </a:p>
          <a:p>
            <a:r>
              <a:rPr lang="lv-LV" dirty="0"/>
              <a:t>APGŪTI 85% FINANSĒJUMA</a:t>
            </a:r>
          </a:p>
          <a:p>
            <a:r>
              <a:rPr lang="lv-LV" dirty="0"/>
              <a:t>REZULTĀTI SASNIEGTI 245% APMĒRĀ. KAS TO IETEKMĒ, UN KĀ TO SKAIDROT?</a:t>
            </a:r>
          </a:p>
          <a:p>
            <a:r>
              <a:rPr lang="lv-LV" dirty="0"/>
              <a:t>NOTIKUŠAS 2 FOKUSGRUPAS RITĒ UN KŪKĀS, APKOPOTAS VAIRĀK NEKĀ 40 ANKTEAS;</a:t>
            </a:r>
          </a:p>
          <a:p>
            <a:r>
              <a:rPr lang="lv-LV" dirty="0"/>
              <a:t>UZSĀKTA STRATĒĢIJAS GROZĪJUMU IZSTRĀDE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LEADER PROGRAMMAS IEVIEŠANA</a:t>
            </a:r>
          </a:p>
        </p:txBody>
      </p:sp>
      <p:sp>
        <p:nvSpPr>
          <p:cNvPr id="3" name="Content Placeholder 2"/>
          <p:cNvSpPr>
            <a:spLocks noGrp="1"/>
          </p:cNvSpPr>
          <p:nvPr>
            <p:ph idx="1"/>
          </p:nvPr>
        </p:nvSpPr>
        <p:spPr/>
        <p:txBody>
          <a:bodyPr>
            <a:normAutofit fontScale="92500" lnSpcReduction="20000"/>
          </a:bodyPr>
          <a:lstStyle/>
          <a:p>
            <a:r>
              <a:rPr lang="lv-LV" sz="2400" dirty="0"/>
              <a:t>NOTIKUŠI 2 SEMINĀRI TIEŠI LEADER PROJEKTU IESNIEDZĒJIEM;</a:t>
            </a:r>
          </a:p>
          <a:p>
            <a:r>
              <a:rPr lang="lv-LV" sz="2400" dirty="0"/>
              <a:t>NOTIKUŠI 2 PLAŠĀKA MĒROGA SEMINĀRI PAR AMATNIECĪBAS , MAZĀ BIZNESA ATTĪSTĪBAS TĒMĀM – 31.MAIJĀ GĀRSENĒ UN 14. DECEMBRĪ KALDABRUŅĀ;</a:t>
            </a:r>
          </a:p>
          <a:p>
            <a:r>
              <a:rPr lang="lv-LV" sz="2400" dirty="0"/>
              <a:t>UZŅEMTAS DELEGĀCIJAS NO MOLDOVAS UN KRIEVIJAS ARHANGEĻSKAS APGABALA;</a:t>
            </a:r>
          </a:p>
          <a:p>
            <a:r>
              <a:rPr lang="lv-LV" sz="2400" dirty="0"/>
              <a:t>ESAM BRAUKUŠI PIEREDZES APMAIŅAS VIZĪTĒ UZ LAUKU PARTNERĪBU “LIELUPE”</a:t>
            </a:r>
          </a:p>
          <a:p>
            <a:r>
              <a:rPr lang="lv-LV" sz="2400" dirty="0"/>
              <a:t>ESAM PIEDALĪJUŠIES 2 STARPTAUTISKĀS KONFERENCĒS BULGĀRIJĀ UN PORTUGĀLĒ.</a:t>
            </a:r>
          </a:p>
          <a:p>
            <a:r>
              <a:rPr lang="lv-LV" sz="2400" dirty="0"/>
              <a:t>ESAM PIEDALĪJUŠIES 4 LATVIJAS LAUKU FORUMA SEMINĀROS LATVIJĀ, KĀ ARĪ 4 VALSTS LAUKU TĪKLU ORGANIZĒTAJOS PASĀKUMOS.</a:t>
            </a:r>
          </a:p>
          <a:p>
            <a:endParaRPr lang="lv-LV"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REĢIONĀLĀS UN STARPTAUTISKĀS SADARBĪBAS PROJEKTI</a:t>
            </a:r>
          </a:p>
        </p:txBody>
      </p:sp>
      <p:sp>
        <p:nvSpPr>
          <p:cNvPr id="3" name="Content Placeholder 2"/>
          <p:cNvSpPr>
            <a:spLocks noGrp="1"/>
          </p:cNvSpPr>
          <p:nvPr>
            <p:ph idx="1"/>
          </p:nvPr>
        </p:nvSpPr>
        <p:spPr/>
        <p:txBody>
          <a:bodyPr>
            <a:normAutofit fontScale="85000" lnSpcReduction="10000"/>
          </a:bodyPr>
          <a:lstStyle/>
          <a:p>
            <a:r>
              <a:rPr lang="lv-LV" b="1" dirty="0" err="1"/>
              <a:t>Starpteritoriālās</a:t>
            </a:r>
            <a:r>
              <a:rPr lang="lv-LV" b="1" dirty="0"/>
              <a:t> sadarbības projekts “</a:t>
            </a:r>
            <a:r>
              <a:rPr lang="lv-LV" b="1" dirty="0" err="1"/>
              <a:t>Daugav’abas</a:t>
            </a:r>
            <a:r>
              <a:rPr lang="lv-LV" b="1" dirty="0"/>
              <a:t> malas”. Vadošais partneris “Zied zeme”. Lauku partnerība “Sēlija” ir viens no projekta sadarbības partneriem. </a:t>
            </a:r>
          </a:p>
          <a:p>
            <a:r>
              <a:rPr lang="lv-LV" b="1" dirty="0"/>
              <a:t>Starptautiskās sadarbības projekts “ENPORTβ - vienotas pieejas veidošana  lauku tūrisma ilgtspējīgā attīstībā”. Sadarbībā ar 2 VGR no Itālijas, 1 no Zviedrijas un 4 no Rumānijas. Latvijā projekts apstiprināts 2018.gada augustā, taču uzsākt to vēl nevaram, jo Rumānijā apstiprināšana paredzēta 2019.gada aprīļa beigās.</a:t>
            </a:r>
          </a:p>
          <a:p>
            <a:r>
              <a:rPr lang="lv-LV" b="1" dirty="0" err="1"/>
              <a:t>Starpteritoriālās</a:t>
            </a:r>
            <a:r>
              <a:rPr lang="lv-LV" b="1" dirty="0"/>
              <a:t> sadarbības projekts „„Sēlijas salas” - tematiskais tūrisms mazajās lauku apdzīvotajās vietās kā ekonomiskās un sociālās izaugsmes veicinātājs Sēlijā”, akronīms „Sēlijas Salas”.</a:t>
            </a:r>
          </a:p>
          <a:p>
            <a:endParaRPr lang="lv-LV" b="1" dirty="0"/>
          </a:p>
          <a:p>
            <a:endParaRPr lang="lv-LV" dirty="0"/>
          </a:p>
          <a:p>
            <a:endParaRPr lang="lv-LV" dirty="0"/>
          </a:p>
          <a:p>
            <a:endParaRPr lang="lv-LV"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ERASMUS + PROJEKTS</a:t>
            </a:r>
          </a:p>
        </p:txBody>
      </p:sp>
      <p:sp>
        <p:nvSpPr>
          <p:cNvPr id="3" name="Content Placeholder 2"/>
          <p:cNvSpPr>
            <a:spLocks noGrp="1"/>
          </p:cNvSpPr>
          <p:nvPr>
            <p:ph idx="1"/>
          </p:nvPr>
        </p:nvSpPr>
        <p:spPr/>
        <p:txBody>
          <a:bodyPr>
            <a:normAutofit fontScale="92500" lnSpcReduction="10000"/>
          </a:bodyPr>
          <a:lstStyle/>
          <a:p>
            <a:pPr algn="ctr"/>
            <a:r>
              <a:rPr lang="lv-LV" dirty="0"/>
              <a:t>“</a:t>
            </a:r>
            <a:r>
              <a:rPr lang="en-US" b="1" dirty="0"/>
              <a:t>Follow the story - applied storytelling as a motivation and encouraging strategy in adult education”</a:t>
            </a:r>
            <a:r>
              <a:rPr lang="lv-LV" b="1" dirty="0"/>
              <a:t> </a:t>
            </a:r>
          </a:p>
          <a:p>
            <a:pPr algn="ctr"/>
            <a:r>
              <a:rPr lang="lv-LV" b="1" dirty="0"/>
              <a:t> SEKO STĀSTAM – APSTELL</a:t>
            </a:r>
          </a:p>
          <a:p>
            <a:r>
              <a:rPr lang="lv-LV" b="1" dirty="0"/>
              <a:t>Īstenojam sadarbībā ar Polijas un Slovākijas partneriem. Galvenās aktivitātes:</a:t>
            </a:r>
          </a:p>
          <a:p>
            <a:r>
              <a:rPr lang="lv-LV" b="1" dirty="0"/>
              <a:t>- metodiskā materiāla izstrāde latviešu un starptautiskajā versijā;</a:t>
            </a:r>
          </a:p>
          <a:p>
            <a:r>
              <a:rPr lang="lv-LV" b="1" dirty="0"/>
              <a:t>- materiāla adaptācijas nodarbības 5 ciematos;</a:t>
            </a:r>
          </a:p>
          <a:p>
            <a:r>
              <a:rPr lang="lv-LV" b="1" dirty="0"/>
              <a:t>- pieredzes apmaiņas vizītes.</a:t>
            </a:r>
          </a:p>
          <a:p>
            <a:r>
              <a:rPr lang="lv-LV" b="1" dirty="0"/>
              <a:t>Papildus – ilgtermiņa sadarbība ar Slovākijas amatnieku biedrību.</a:t>
            </a:r>
          </a:p>
          <a:p>
            <a:endParaRPr lang="lv-LV" b="1" dirty="0"/>
          </a:p>
          <a:p>
            <a:pPr algn="ctr"/>
            <a:endParaRPr lang="lv-LV" dirty="0"/>
          </a:p>
          <a:p>
            <a:endParaRPr lang="lv-LV"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RADOŠAIS KONKURSS «VEDĒJS»</a:t>
            </a:r>
          </a:p>
        </p:txBody>
      </p:sp>
      <p:sp>
        <p:nvSpPr>
          <p:cNvPr id="3" name="Content Placeholder 2"/>
          <p:cNvSpPr>
            <a:spLocks noGrp="1"/>
          </p:cNvSpPr>
          <p:nvPr>
            <p:ph idx="1"/>
          </p:nvPr>
        </p:nvSpPr>
        <p:spPr/>
        <p:txBody>
          <a:bodyPr/>
          <a:lstStyle/>
          <a:p>
            <a:r>
              <a:rPr lang="lv-LV" dirty="0"/>
              <a:t>2018.GADĀ NOTIKA KŪKU PAGASTĀ, KUR VISUS LAIPNI UZŅĒMA POĻU ĢIMENE.</a:t>
            </a:r>
          </a:p>
          <a:p>
            <a:endParaRPr lang="lv-LV" dirty="0"/>
          </a:p>
          <a:p>
            <a:pPr algn="ctr"/>
            <a:r>
              <a:rPr lang="lv-LV" dirty="0"/>
              <a:t>KURŠ IR 2018. GADA VEDĒJA GALVEJĀS BALVAS IEGUVĒJS? </a:t>
            </a:r>
          </a:p>
          <a:p>
            <a:pPr algn="ctr"/>
            <a:r>
              <a:rPr lang="lv-LV" dirty="0"/>
              <a:t>ŠOGAD KONKURSS NORISINĀSIES 14. REIZI.</a:t>
            </a:r>
          </a:p>
          <a:p>
            <a:pPr algn="ctr"/>
            <a:r>
              <a:rPr lang="lv-LV" dirty="0"/>
              <a:t>KUR?</a:t>
            </a:r>
          </a:p>
          <a:p>
            <a:endParaRPr lang="lv-LV" dirty="0"/>
          </a:p>
          <a:p>
            <a:endParaRPr lang="lv-LV"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0ECB6-DBA7-46CC-B80C-EE2519700AC2}"/>
              </a:ext>
            </a:extLst>
          </p:cNvPr>
          <p:cNvSpPr>
            <a:spLocks noGrp="1"/>
          </p:cNvSpPr>
          <p:nvPr>
            <p:ph type="title"/>
          </p:nvPr>
        </p:nvSpPr>
        <p:spPr/>
        <p:txBody>
          <a:bodyPr/>
          <a:lstStyle/>
          <a:p>
            <a:r>
              <a:rPr lang="lv-LV" dirty="0"/>
              <a:t>BIEDRU SKAITA IZMAIŅAS</a:t>
            </a:r>
          </a:p>
        </p:txBody>
      </p:sp>
      <p:sp>
        <p:nvSpPr>
          <p:cNvPr id="3" name="Content Placeholder 2">
            <a:extLst>
              <a:ext uri="{FF2B5EF4-FFF2-40B4-BE49-F238E27FC236}">
                <a16:creationId xmlns:a16="http://schemas.microsoft.com/office/drawing/2014/main" id="{AD117404-8FFE-4D18-89CF-F2477612BA06}"/>
              </a:ext>
            </a:extLst>
          </p:cNvPr>
          <p:cNvSpPr>
            <a:spLocks noGrp="1"/>
          </p:cNvSpPr>
          <p:nvPr>
            <p:ph idx="1"/>
          </p:nvPr>
        </p:nvSpPr>
        <p:spPr/>
        <p:txBody>
          <a:bodyPr/>
          <a:lstStyle/>
          <a:p>
            <a:pPr algn="ctr"/>
            <a:r>
              <a:rPr lang="lv-LV" dirty="0"/>
              <a:t>2018.gada kopsapulcē mūsu biedrībā bija 72 biedri;</a:t>
            </a:r>
          </a:p>
          <a:p>
            <a:pPr algn="ctr"/>
            <a:r>
              <a:rPr lang="lv-LV" dirty="0"/>
              <a:t>2019.gada 1.janvārī biedrībā Lauku partnerība «Sēlija» ir 89 biedri – esam auguši!</a:t>
            </a:r>
          </a:p>
          <a:p>
            <a:pPr algn="ctr"/>
            <a:r>
              <a:rPr lang="lv-LV" dirty="0"/>
              <a:t>Pie tam – lielākā daļa no jaunajiem biedriem pārstāv uzņēmējdarbības sektoru.</a:t>
            </a:r>
          </a:p>
        </p:txBody>
      </p:sp>
    </p:spTree>
    <p:extLst>
      <p:ext uri="{BB962C8B-B14F-4D97-AF65-F5344CB8AC3E}">
        <p14:creationId xmlns:p14="http://schemas.microsoft.com/office/powerpoint/2010/main" val="2157157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FINANSĒJUMS 2018.GADĀ</a:t>
            </a:r>
          </a:p>
        </p:txBody>
      </p:sp>
      <p:graphicFrame>
        <p:nvGraphicFramePr>
          <p:cNvPr id="4" name="Content Placeholder 3">
            <a:extLst>
              <a:ext uri="{FF2B5EF4-FFF2-40B4-BE49-F238E27FC236}">
                <a16:creationId xmlns:a16="http://schemas.microsoft.com/office/drawing/2014/main" id="{BC632DBD-6B84-44C2-8570-63DD1EE94E36}"/>
              </a:ext>
            </a:extLst>
          </p:cNvPr>
          <p:cNvGraphicFramePr>
            <a:graphicFrameLocks noGrp="1"/>
          </p:cNvGraphicFramePr>
          <p:nvPr>
            <p:ph idx="1"/>
            <p:extLst>
              <p:ext uri="{D42A27DB-BD31-4B8C-83A1-F6EECF244321}">
                <p14:modId xmlns:p14="http://schemas.microsoft.com/office/powerpoint/2010/main" val="552345026"/>
              </p:ext>
            </p:extLst>
          </p:nvPr>
        </p:nvGraphicFramePr>
        <p:xfrm>
          <a:off x="1371600" y="2590800"/>
          <a:ext cx="6629400" cy="3530761"/>
        </p:xfrm>
        <a:graphic>
          <a:graphicData uri="http://schemas.openxmlformats.org/drawingml/2006/table">
            <a:tbl>
              <a:tblPr>
                <a:tableStyleId>{5C22544A-7EE6-4342-B048-85BDC9FD1C3A}</a:tableStyleId>
              </a:tblPr>
              <a:tblGrid>
                <a:gridCol w="3818560">
                  <a:extLst>
                    <a:ext uri="{9D8B030D-6E8A-4147-A177-3AD203B41FA5}">
                      <a16:colId xmlns:a16="http://schemas.microsoft.com/office/drawing/2014/main" val="3463357259"/>
                    </a:ext>
                  </a:extLst>
                </a:gridCol>
                <a:gridCol w="1358814">
                  <a:extLst>
                    <a:ext uri="{9D8B030D-6E8A-4147-A177-3AD203B41FA5}">
                      <a16:colId xmlns:a16="http://schemas.microsoft.com/office/drawing/2014/main" val="1714702867"/>
                    </a:ext>
                  </a:extLst>
                </a:gridCol>
                <a:gridCol w="1452026">
                  <a:extLst>
                    <a:ext uri="{9D8B030D-6E8A-4147-A177-3AD203B41FA5}">
                      <a16:colId xmlns:a16="http://schemas.microsoft.com/office/drawing/2014/main" val="117157372"/>
                    </a:ext>
                  </a:extLst>
                </a:gridCol>
              </a:tblGrid>
              <a:tr h="416745">
                <a:tc>
                  <a:txBody>
                    <a:bodyPr/>
                    <a:lstStyle/>
                    <a:p>
                      <a:pPr algn="just">
                        <a:spcAft>
                          <a:spcPts val="0"/>
                        </a:spcAft>
                      </a:pPr>
                      <a:r>
                        <a:rPr lang="lv-LV" sz="1200">
                          <a:effectLst/>
                        </a:rPr>
                        <a:t>Posteņa nosaukums</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200">
                          <a:effectLst/>
                        </a:rPr>
                        <a:t>2018.g. </a:t>
                      </a:r>
                      <a:endParaRPr lang="lv-LV" sz="1000">
                        <a:effectLst/>
                      </a:endParaRPr>
                    </a:p>
                    <a:p>
                      <a:pPr algn="just">
                        <a:spcAft>
                          <a:spcPts val="0"/>
                        </a:spcAft>
                      </a:pPr>
                      <a:r>
                        <a:rPr lang="lv-LV" sz="1200">
                          <a:effectLst/>
                        </a:rPr>
                        <a:t>EUR</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200">
                          <a:effectLst/>
                        </a:rPr>
                        <a:t>2017.g. </a:t>
                      </a:r>
                      <a:endParaRPr lang="lv-LV" sz="1000">
                        <a:effectLst/>
                      </a:endParaRPr>
                    </a:p>
                    <a:p>
                      <a:pPr algn="just">
                        <a:spcAft>
                          <a:spcPts val="0"/>
                        </a:spcAft>
                      </a:pPr>
                      <a:r>
                        <a:rPr lang="lv-LV" sz="1200">
                          <a:effectLst/>
                        </a:rPr>
                        <a:t>EUR</a:t>
                      </a:r>
                      <a:endParaRPr lang="lv-LV"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653431604"/>
                  </a:ext>
                </a:extLst>
              </a:tr>
              <a:tr h="264807">
                <a:tc>
                  <a:txBody>
                    <a:bodyPr/>
                    <a:lstStyle/>
                    <a:p>
                      <a:pPr algn="just">
                        <a:spcAft>
                          <a:spcPts val="0"/>
                        </a:spcAft>
                      </a:pPr>
                      <a:r>
                        <a:rPr lang="lv-LV" sz="1200">
                          <a:effectLst/>
                        </a:rPr>
                        <a:t>Citi ieņēmumi</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a:effectLst/>
                        </a:rPr>
                        <a:t>119.00</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200">
                          <a:effectLst/>
                        </a:rPr>
                        <a:t> 0</a:t>
                      </a:r>
                      <a:endParaRPr lang="lv-LV"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24413945"/>
                  </a:ext>
                </a:extLst>
              </a:tr>
              <a:tr h="264807">
                <a:tc>
                  <a:txBody>
                    <a:bodyPr/>
                    <a:lstStyle/>
                    <a:p>
                      <a:pPr algn="just">
                        <a:spcAft>
                          <a:spcPts val="0"/>
                        </a:spcAft>
                      </a:pPr>
                      <a:r>
                        <a:rPr lang="lv-LV" sz="1200">
                          <a:effectLst/>
                        </a:rPr>
                        <a:t>Biedru maksas</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a:effectLst/>
                        </a:rPr>
                        <a:t>4747</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200">
                          <a:effectLst/>
                        </a:rPr>
                        <a:t>4899</a:t>
                      </a:r>
                      <a:endParaRPr lang="lv-LV"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604900944"/>
                  </a:ext>
                </a:extLst>
              </a:tr>
              <a:tr h="416745">
                <a:tc>
                  <a:txBody>
                    <a:bodyPr/>
                    <a:lstStyle/>
                    <a:p>
                      <a:pPr algn="just">
                        <a:spcAft>
                          <a:spcPts val="0"/>
                        </a:spcAft>
                      </a:pPr>
                      <a:r>
                        <a:rPr lang="lv-LV" sz="1200">
                          <a:effectLst/>
                        </a:rPr>
                        <a:t>No ES, EEZ un citiem ārvalstu fondiem saņemtais finansējums</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a:effectLst/>
                        </a:rPr>
                        <a:t>80250</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200">
                          <a:effectLst/>
                        </a:rPr>
                        <a:t>48857</a:t>
                      </a:r>
                      <a:endParaRPr lang="lv-LV"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2931163"/>
                  </a:ext>
                </a:extLst>
              </a:tr>
              <a:tr h="208373">
                <a:tc>
                  <a:txBody>
                    <a:bodyPr/>
                    <a:lstStyle/>
                    <a:p>
                      <a:pPr algn="just">
                        <a:spcAft>
                          <a:spcPts val="0"/>
                        </a:spcAft>
                      </a:pPr>
                      <a:r>
                        <a:rPr lang="lv-LV" sz="1200">
                          <a:effectLst/>
                        </a:rPr>
                        <a:t>Ieņēmumi kopā. </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a:effectLst/>
                        </a:rPr>
                        <a:t>85 116</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a:effectLst/>
                        </a:rPr>
                        <a:t>55 715</a:t>
                      </a:r>
                      <a:endParaRPr lang="lv-LV"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90707619"/>
                  </a:ext>
                </a:extLst>
              </a:tr>
              <a:tr h="208373">
                <a:tc>
                  <a:txBody>
                    <a:bodyPr/>
                    <a:lstStyle/>
                    <a:p>
                      <a:pPr algn="just">
                        <a:spcAft>
                          <a:spcPts val="0"/>
                        </a:spcAft>
                      </a:pPr>
                      <a:r>
                        <a:rPr lang="lv-LV" sz="1200">
                          <a:effectLst/>
                        </a:rPr>
                        <a:t>Izdevumi</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200">
                          <a:effectLst/>
                        </a:rPr>
                        <a:t> </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200">
                          <a:effectLst/>
                        </a:rPr>
                        <a:t> </a:t>
                      </a:r>
                      <a:endParaRPr lang="lv-LV"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66996993"/>
                  </a:ext>
                </a:extLst>
              </a:tr>
              <a:tr h="212714">
                <a:tc>
                  <a:txBody>
                    <a:bodyPr/>
                    <a:lstStyle/>
                    <a:p>
                      <a:pPr algn="just">
                        <a:spcAft>
                          <a:spcPts val="0"/>
                        </a:spcAft>
                      </a:pPr>
                      <a:r>
                        <a:rPr lang="lv-LV" sz="1200">
                          <a:effectLst/>
                        </a:rPr>
                        <a:t>Materiālu izdevumi</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a:effectLst/>
                        </a:rPr>
                        <a:t> </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a:effectLst/>
                        </a:rPr>
                        <a:t> </a:t>
                      </a:r>
                      <a:endParaRPr lang="lv-LV"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85264434"/>
                  </a:ext>
                </a:extLst>
              </a:tr>
              <a:tr h="208373">
                <a:tc>
                  <a:txBody>
                    <a:bodyPr/>
                    <a:lstStyle/>
                    <a:p>
                      <a:pPr algn="just">
                        <a:spcAft>
                          <a:spcPts val="0"/>
                        </a:spcAft>
                      </a:pPr>
                      <a:r>
                        <a:rPr lang="lv-LV" sz="1200">
                          <a:effectLst/>
                        </a:rPr>
                        <a:t>Algas</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a:effectLst/>
                        </a:rPr>
                        <a:t>30559</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a:effectLst/>
                        </a:rPr>
                        <a:t>33149</a:t>
                      </a:r>
                      <a:endParaRPr lang="lv-LV"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73584892"/>
                  </a:ext>
                </a:extLst>
              </a:tr>
              <a:tr h="416745">
                <a:tc>
                  <a:txBody>
                    <a:bodyPr/>
                    <a:lstStyle/>
                    <a:p>
                      <a:pPr algn="just">
                        <a:spcAft>
                          <a:spcPts val="0"/>
                        </a:spcAft>
                      </a:pPr>
                      <a:r>
                        <a:rPr lang="lv-LV" sz="1200">
                          <a:effectLst/>
                        </a:rPr>
                        <a:t>Sociālās apdrošināšanas maksājumi</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dirty="0">
                          <a:effectLst/>
                        </a:rPr>
                        <a:t>7361</a:t>
                      </a:r>
                      <a:endParaRPr lang="lv-LV"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dirty="0">
                          <a:effectLst/>
                        </a:rPr>
                        <a:t>6628</a:t>
                      </a:r>
                      <a:endParaRPr lang="lv-LV"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27562214"/>
                  </a:ext>
                </a:extLst>
              </a:tr>
              <a:tr h="272766">
                <a:tc>
                  <a:txBody>
                    <a:bodyPr/>
                    <a:lstStyle/>
                    <a:p>
                      <a:pPr algn="just">
                        <a:spcAft>
                          <a:spcPts val="0"/>
                        </a:spcAft>
                      </a:pPr>
                      <a:r>
                        <a:rPr lang="lv-LV" sz="1200">
                          <a:effectLst/>
                        </a:rPr>
                        <a:t>Pamatlīdzekļu nolietojums</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a:effectLst/>
                        </a:rPr>
                        <a:t>507</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a:effectLst/>
                        </a:rPr>
                        <a:t>498</a:t>
                      </a:r>
                      <a:endParaRPr lang="lv-LV"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465713241"/>
                  </a:ext>
                </a:extLst>
              </a:tr>
              <a:tr h="223567">
                <a:tc>
                  <a:txBody>
                    <a:bodyPr/>
                    <a:lstStyle/>
                    <a:p>
                      <a:pPr algn="just">
                        <a:spcAft>
                          <a:spcPts val="0"/>
                        </a:spcAft>
                      </a:pPr>
                      <a:r>
                        <a:rPr lang="lv-LV" sz="1200">
                          <a:effectLst/>
                        </a:rPr>
                        <a:t>Citi izdevumi</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a:effectLst/>
                        </a:rPr>
                        <a:t>45632</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a:effectLst/>
                        </a:rPr>
                        <a:t>14623</a:t>
                      </a:r>
                      <a:endParaRPr lang="lv-LV"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2700562"/>
                  </a:ext>
                </a:extLst>
              </a:tr>
              <a:tr h="208373">
                <a:tc>
                  <a:txBody>
                    <a:bodyPr/>
                    <a:lstStyle/>
                    <a:p>
                      <a:pPr algn="just">
                        <a:spcAft>
                          <a:spcPts val="0"/>
                        </a:spcAft>
                      </a:pPr>
                      <a:r>
                        <a:rPr lang="lv-LV" sz="1200">
                          <a:effectLst/>
                        </a:rPr>
                        <a:t>Izdevumi kopā</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a:effectLst/>
                        </a:rPr>
                        <a:t>84 059</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a:effectLst/>
                        </a:rPr>
                        <a:t>54 898</a:t>
                      </a:r>
                      <a:endParaRPr lang="lv-LV"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149344579"/>
                  </a:ext>
                </a:extLst>
              </a:tr>
              <a:tr h="208373">
                <a:tc>
                  <a:txBody>
                    <a:bodyPr/>
                    <a:lstStyle/>
                    <a:p>
                      <a:pPr algn="just">
                        <a:spcAft>
                          <a:spcPts val="0"/>
                        </a:spcAft>
                      </a:pPr>
                      <a:r>
                        <a:rPr lang="lv-LV" sz="1200">
                          <a:effectLst/>
                        </a:rPr>
                        <a:t>Ieņēmumu un izdevumu starpība</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a:effectLst/>
                        </a:rPr>
                        <a:t>1057</a:t>
                      </a:r>
                      <a:endParaRPr lang="lv-LV"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lv-LV" sz="1000" dirty="0">
                          <a:effectLst/>
                        </a:rPr>
                        <a:t>817</a:t>
                      </a:r>
                      <a:endParaRPr lang="lv-LV"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93560377"/>
                  </a:ext>
                </a:extLst>
              </a:tr>
            </a:tbl>
          </a:graphicData>
        </a:graphic>
      </p:graphicFrame>
      <p:sp>
        <p:nvSpPr>
          <p:cNvPr id="5" name="Rectangle 1">
            <a:extLst>
              <a:ext uri="{FF2B5EF4-FFF2-40B4-BE49-F238E27FC236}">
                <a16:creationId xmlns:a16="http://schemas.microsoft.com/office/drawing/2014/main" id="{0F42C772-8F98-4903-9906-B79EFAED5FAF}"/>
              </a:ext>
            </a:extLst>
          </p:cNvPr>
          <p:cNvSpPr>
            <a:spLocks noChangeArrowheads="1"/>
          </p:cNvSpPr>
          <p:nvPr/>
        </p:nvSpPr>
        <p:spPr bwMode="auto">
          <a:xfrm>
            <a:off x="2743200" y="2133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zh-CN" sz="1400" b="1" i="0" u="sng"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IEŅĒMUMU UN IZDEVUMU PĀRSKATS</a:t>
            </a:r>
            <a:endParaRPr kumimoji="0" lang="lv-LV" altLang="zh-CN"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zh-CN"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140</TotalTime>
  <Words>1210</Words>
  <Application>Microsoft Office PowerPoint</Application>
  <PresentationFormat>On-screen Show (4:3)</PresentationFormat>
  <Paragraphs>185</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Constantia</vt:lpstr>
      <vt:lpstr>Tahoma</vt:lpstr>
      <vt:lpstr>Times New Roman</vt:lpstr>
      <vt:lpstr>Wingdings 2</vt:lpstr>
      <vt:lpstr>Flow</vt:lpstr>
      <vt:lpstr>LAUKU PARTNERĪBA “SĒLIJA”. Kopsapulcei 25.03.2019. Krustpils pagasta Kultūras namā sagatavoja izpilddirektore Ieva Jātniece.</vt:lpstr>
      <vt:lpstr>LEADER PROGRAMMAS IEVIEŠANA</vt:lpstr>
      <vt:lpstr>LEADER PROGRAMMAS IEVIEŠANA</vt:lpstr>
      <vt:lpstr>LEADER PROGRAMMAS IEVIEŠANA</vt:lpstr>
      <vt:lpstr>REĢIONĀLĀS UN STARPTAUTISKĀS SADARBĪBAS PROJEKTI</vt:lpstr>
      <vt:lpstr>ERASMUS + PROJEKTS</vt:lpstr>
      <vt:lpstr>RADOŠAIS KONKURSS «VEDĒJS»</vt:lpstr>
      <vt:lpstr>BIEDRU SKAITA IZMAIŅAS</vt:lpstr>
      <vt:lpstr>FINANSĒJUMS 2018.GADĀ</vt:lpstr>
      <vt:lpstr>FINANSĒJUMS 2018.GADĀ</vt:lpstr>
      <vt:lpstr>FINANSĒJUMS 2018.GADĀ</vt:lpstr>
      <vt:lpstr>FINANSĒJUMS 2018.GADĀ</vt:lpstr>
      <vt:lpstr>Finansējums 2018. gadā</vt:lpstr>
      <vt:lpstr>FINANSĒJUMS 2018.GADĀ</vt:lpstr>
      <vt:lpstr>REVIDENTA ZIŅOJUMS</vt:lpstr>
      <vt:lpstr>REVIDENTA IETEIKUMI</vt:lpstr>
      <vt:lpstr>KAS AKTUĀLS ŠOGAD? </vt:lpstr>
      <vt:lpstr>KO PLĀNOJAM?</vt:lpstr>
      <vt:lpstr>KO PLĀNOJAM?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LAUKU PARTNERĪBA “SĒLIJA”</dc:title>
  <dc:creator/>
  <cp:lastModifiedBy>User</cp:lastModifiedBy>
  <cp:revision>16</cp:revision>
  <dcterms:created xsi:type="dcterms:W3CDTF">2006-08-16T00:00:00Z</dcterms:created>
  <dcterms:modified xsi:type="dcterms:W3CDTF">2019-04-01T09:45:04Z</dcterms:modified>
</cp:coreProperties>
</file>